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3" r:id="rId8"/>
    <p:sldId id="264" r:id="rId9"/>
    <p:sldId id="265" r:id="rId10"/>
    <p:sldId id="261" r:id="rId11"/>
    <p:sldId id="267" r:id="rId12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9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3B18-FF59-9546-97EB-86793051327F}" type="datetimeFigureOut">
              <a:rPr lang="es-ES_tradnl" smtClean="0"/>
              <a:pPr/>
              <a:t>12/15/15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12CA1-E32D-964A-A802-73ECDA60F156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3B18-FF59-9546-97EB-86793051327F}" type="datetimeFigureOut">
              <a:rPr lang="es-ES_tradnl" smtClean="0"/>
              <a:pPr/>
              <a:t>12/15/15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12CA1-E32D-964A-A802-73ECDA60F156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3B18-FF59-9546-97EB-86793051327F}" type="datetimeFigureOut">
              <a:rPr lang="es-ES_tradnl" smtClean="0"/>
              <a:pPr/>
              <a:t>12/15/15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12CA1-E32D-964A-A802-73ECDA60F156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3B18-FF59-9546-97EB-86793051327F}" type="datetimeFigureOut">
              <a:rPr lang="es-ES_tradnl" smtClean="0"/>
              <a:pPr/>
              <a:t>12/15/15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12CA1-E32D-964A-A802-73ECDA60F156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3B18-FF59-9546-97EB-86793051327F}" type="datetimeFigureOut">
              <a:rPr lang="es-ES_tradnl" smtClean="0"/>
              <a:pPr/>
              <a:t>12/15/15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12CA1-E32D-964A-A802-73ECDA60F156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3B18-FF59-9546-97EB-86793051327F}" type="datetimeFigureOut">
              <a:rPr lang="es-ES_tradnl" smtClean="0"/>
              <a:pPr/>
              <a:t>12/15/15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12CA1-E32D-964A-A802-73ECDA60F156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3B18-FF59-9546-97EB-86793051327F}" type="datetimeFigureOut">
              <a:rPr lang="es-ES_tradnl" smtClean="0"/>
              <a:pPr/>
              <a:t>12/15/15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12CA1-E32D-964A-A802-73ECDA60F156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3B18-FF59-9546-97EB-86793051327F}" type="datetimeFigureOut">
              <a:rPr lang="es-ES_tradnl" smtClean="0"/>
              <a:pPr/>
              <a:t>12/15/15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12CA1-E32D-964A-A802-73ECDA60F156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3B18-FF59-9546-97EB-86793051327F}" type="datetimeFigureOut">
              <a:rPr lang="es-ES_tradnl" smtClean="0"/>
              <a:pPr/>
              <a:t>12/15/15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12CA1-E32D-964A-A802-73ECDA60F156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3B18-FF59-9546-97EB-86793051327F}" type="datetimeFigureOut">
              <a:rPr lang="es-ES_tradnl" smtClean="0"/>
              <a:pPr/>
              <a:t>12/15/15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12CA1-E32D-964A-A802-73ECDA60F156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B3B18-FF59-9546-97EB-86793051327F}" type="datetimeFigureOut">
              <a:rPr lang="es-ES_tradnl" smtClean="0"/>
              <a:pPr/>
              <a:t>12/15/15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12CA1-E32D-964A-A802-73ECDA60F156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B3B18-FF59-9546-97EB-86793051327F}" type="datetimeFigureOut">
              <a:rPr lang="es-ES_tradnl" smtClean="0"/>
              <a:pPr/>
              <a:t>12/15/15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12CA1-E32D-964A-A802-73ECDA60F156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67237"/>
            <a:ext cx="7772400" cy="1470025"/>
          </a:xfrm>
        </p:spPr>
        <p:txBody>
          <a:bodyPr/>
          <a:lstStyle/>
          <a:p>
            <a:r>
              <a:rPr lang="es-ES_tradnl" dirty="0" err="1" smtClean="0">
                <a:solidFill>
                  <a:srgbClr val="FFFFFF"/>
                </a:solidFill>
              </a:rPr>
              <a:t>What</a:t>
            </a:r>
            <a:r>
              <a:rPr lang="es-ES_tradnl" dirty="0" smtClean="0">
                <a:solidFill>
                  <a:srgbClr val="FFFFFF"/>
                </a:solidFill>
              </a:rPr>
              <a:t> </a:t>
            </a:r>
            <a:r>
              <a:rPr lang="es-ES_tradnl" dirty="0" err="1" smtClean="0">
                <a:solidFill>
                  <a:srgbClr val="FFFFFF"/>
                </a:solidFill>
              </a:rPr>
              <a:t>Difference</a:t>
            </a:r>
            <a:r>
              <a:rPr lang="es-ES_tradnl" dirty="0" smtClean="0">
                <a:solidFill>
                  <a:srgbClr val="FFFFFF"/>
                </a:solidFill>
              </a:rPr>
              <a:t> Do </a:t>
            </a:r>
            <a:r>
              <a:rPr lang="es-ES_tradnl" dirty="0" err="1" smtClean="0">
                <a:solidFill>
                  <a:srgbClr val="FFFFFF"/>
                </a:solidFill>
              </a:rPr>
              <a:t>We</a:t>
            </a:r>
            <a:r>
              <a:rPr lang="es-ES_tradnl" dirty="0" smtClean="0">
                <a:solidFill>
                  <a:srgbClr val="FFFFFF"/>
                </a:solidFill>
              </a:rPr>
              <a:t> </a:t>
            </a:r>
            <a:r>
              <a:rPr lang="es-ES_tradnl" dirty="0" err="1" smtClean="0">
                <a:solidFill>
                  <a:srgbClr val="FFFFFF"/>
                </a:solidFill>
              </a:rPr>
              <a:t>Make</a:t>
            </a:r>
            <a:r>
              <a:rPr lang="es-ES_tradnl" dirty="0" smtClean="0">
                <a:solidFill>
                  <a:srgbClr val="FFFFFF"/>
                </a:solidFill>
              </a:rPr>
              <a:t>?</a:t>
            </a:r>
            <a:r>
              <a:rPr lang="es-ES_tradnl" dirty="0" smtClean="0">
                <a:solidFill>
                  <a:schemeClr val="bg1"/>
                </a:solidFill>
              </a:rPr>
              <a:t>:</a:t>
            </a:r>
            <a:endParaRPr lang="es-ES_tradnl" dirty="0">
              <a:solidFill>
                <a:schemeClr val="bg1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308886"/>
            <a:ext cx="6400800" cy="1373786"/>
          </a:xfrm>
        </p:spPr>
        <p:txBody>
          <a:bodyPr>
            <a:noAutofit/>
          </a:bodyPr>
          <a:lstStyle/>
          <a:p>
            <a:r>
              <a:rPr lang="es-ES_tradnl" sz="4000" dirty="0" err="1" smtClean="0">
                <a:solidFill>
                  <a:srgbClr val="FFFFFF"/>
                </a:solidFill>
              </a:rPr>
              <a:t>Impact</a:t>
            </a:r>
            <a:r>
              <a:rPr lang="es-ES_tradnl" sz="4000" dirty="0">
                <a:solidFill>
                  <a:srgbClr val="FFFFFF"/>
                </a:solidFill>
              </a:rPr>
              <a:t>-</a:t>
            </a:r>
            <a:r>
              <a:rPr lang="es-ES_tradnl" sz="4000" dirty="0" err="1" smtClean="0">
                <a:solidFill>
                  <a:srgbClr val="FFFFFF"/>
                </a:solidFill>
              </a:rPr>
              <a:t>Based</a:t>
            </a:r>
            <a:r>
              <a:rPr lang="es-ES_tradnl" sz="4000" dirty="0" smtClean="0">
                <a:solidFill>
                  <a:srgbClr val="FFFFFF"/>
                </a:solidFill>
              </a:rPr>
              <a:t> </a:t>
            </a:r>
            <a:r>
              <a:rPr lang="es-ES_tradnl" sz="4000" dirty="0" err="1" smtClean="0">
                <a:solidFill>
                  <a:srgbClr val="FFFFFF"/>
                </a:solidFill>
              </a:rPr>
              <a:t>Assessment</a:t>
            </a:r>
            <a:r>
              <a:rPr lang="es-ES_tradnl" sz="4000" dirty="0" smtClean="0">
                <a:solidFill>
                  <a:srgbClr val="FFFFFF"/>
                </a:solidFill>
              </a:rPr>
              <a:t> in </a:t>
            </a:r>
          </a:p>
          <a:p>
            <a:r>
              <a:rPr lang="es-ES_tradnl" sz="4000" dirty="0" smtClean="0">
                <a:solidFill>
                  <a:srgbClr val="FFFFFF"/>
                </a:solidFill>
              </a:rPr>
              <a:t>Formal </a:t>
            </a:r>
            <a:r>
              <a:rPr lang="es-ES_tradnl" sz="4000" dirty="0" err="1" smtClean="0">
                <a:solidFill>
                  <a:srgbClr val="FFFFFF"/>
                </a:solidFill>
              </a:rPr>
              <a:t>Theological</a:t>
            </a:r>
            <a:r>
              <a:rPr lang="es-ES_tradnl" sz="4000" dirty="0" smtClean="0">
                <a:solidFill>
                  <a:srgbClr val="FFFFFF"/>
                </a:solidFill>
              </a:rPr>
              <a:t> </a:t>
            </a:r>
            <a:r>
              <a:rPr lang="es-ES_tradnl" sz="4000" dirty="0" err="1" smtClean="0">
                <a:solidFill>
                  <a:srgbClr val="FFFFFF"/>
                </a:solidFill>
              </a:rPr>
              <a:t>Education</a:t>
            </a:r>
            <a:endParaRPr lang="es-ES_tradnl" sz="40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ARE WE MISSING THE CONNECTIONS?</a:t>
            </a:r>
            <a:endParaRPr lang="es-ES_tradnl" dirty="0"/>
          </a:p>
        </p:txBody>
      </p:sp>
      <p:pic>
        <p:nvPicPr>
          <p:cNvPr id="4" name="Marcador de contenido 3" descr="Disconnected-From-Reality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l="-7238" r="-7238"/>
          <a:stretch>
            <a:fillRect/>
          </a:stretch>
        </p:blipFill>
        <p:spPr>
          <a:xfrm>
            <a:off x="2121242" y="1417638"/>
            <a:ext cx="4345141" cy="486949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219943"/>
            <a:ext cx="8229600" cy="2499478"/>
          </a:xfrm>
        </p:spPr>
        <p:txBody>
          <a:bodyPr/>
          <a:lstStyle/>
          <a:p>
            <a:r>
              <a:rPr lang="es-ES_tradnl" dirty="0" smtClean="0"/>
              <a:t>LORD HAVE MERCY!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MISSING THE CONNECTIONS</a:t>
            </a:r>
            <a:endParaRPr lang="es-ES_tradnl" dirty="0"/>
          </a:p>
        </p:txBody>
      </p:sp>
      <p:pic>
        <p:nvPicPr>
          <p:cNvPr id="10" name="Marcador de contenido 9" descr="corruption-clipart-against-corruption-hi.pn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t="-24546" b="-24546"/>
          <a:stretch>
            <a:fillRect/>
          </a:stretch>
        </p:blipFill>
        <p:spPr>
          <a:xfrm>
            <a:off x="5034035" y="1938539"/>
            <a:ext cx="3295556" cy="3693251"/>
          </a:xfrm>
        </p:spPr>
      </p:pic>
      <p:sp>
        <p:nvSpPr>
          <p:cNvPr id="5" name="Marcador de contenido 4"/>
          <p:cNvSpPr>
            <a:spLocks noGrp="1"/>
          </p:cNvSpPr>
          <p:nvPr>
            <p:ph sz="half" idx="2"/>
          </p:nvPr>
        </p:nvSpPr>
        <p:spPr>
          <a:xfrm>
            <a:off x="724544" y="1721289"/>
            <a:ext cx="4889680" cy="4225155"/>
          </a:xfrm>
        </p:spPr>
        <p:txBody>
          <a:bodyPr>
            <a:normAutofit/>
          </a:bodyPr>
          <a:lstStyle/>
          <a:p>
            <a:pPr>
              <a:spcAft>
                <a:spcPts val="2400"/>
              </a:spcAft>
            </a:pPr>
            <a:r>
              <a:rPr lang="es-ES_tradnl" sz="3600" dirty="0" smtClean="0"/>
              <a:t>94% </a:t>
            </a:r>
            <a:r>
              <a:rPr lang="es-ES_tradnl" sz="3600" dirty="0" err="1" smtClean="0"/>
              <a:t>bribe</a:t>
            </a:r>
            <a:r>
              <a:rPr lang="es-ES_tradnl" sz="3600" dirty="0" smtClean="0"/>
              <a:t> </a:t>
            </a:r>
            <a:r>
              <a:rPr lang="es-ES_tradnl" sz="3600" dirty="0" err="1" smtClean="0"/>
              <a:t>is</a:t>
            </a:r>
            <a:r>
              <a:rPr lang="es-ES_tradnl" sz="3600" dirty="0" smtClean="0"/>
              <a:t> usual</a:t>
            </a:r>
          </a:p>
          <a:p>
            <a:pPr>
              <a:spcAft>
                <a:spcPts val="2400"/>
              </a:spcAft>
            </a:pPr>
            <a:r>
              <a:rPr lang="es-ES_tradnl" sz="3600" dirty="0" smtClean="0"/>
              <a:t>24% - </a:t>
            </a:r>
            <a:r>
              <a:rPr lang="es-ES_tradnl" sz="3600" dirty="0" err="1" smtClean="0"/>
              <a:t>last</a:t>
            </a:r>
            <a:r>
              <a:rPr lang="es-ES_tradnl" sz="3600" dirty="0" smtClean="0"/>
              <a:t> 12 </a:t>
            </a:r>
            <a:r>
              <a:rPr lang="es-ES_tradnl" sz="3600" dirty="0" err="1" smtClean="0"/>
              <a:t>months</a:t>
            </a:r>
            <a:endParaRPr lang="es-ES_tradnl" sz="3600" dirty="0" smtClean="0"/>
          </a:p>
          <a:p>
            <a:pPr>
              <a:spcAft>
                <a:spcPts val="2400"/>
              </a:spcAft>
            </a:pPr>
            <a:r>
              <a:rPr lang="es-ES_tradnl" sz="3600" dirty="0" smtClean="0"/>
              <a:t>87% </a:t>
            </a:r>
            <a:r>
              <a:rPr lang="es-ES_tradnl" sz="3600" dirty="0" err="1" smtClean="0"/>
              <a:t>government</a:t>
            </a:r>
            <a:r>
              <a:rPr lang="es-ES_tradnl" sz="3600" dirty="0" smtClean="0"/>
              <a:t> </a:t>
            </a:r>
            <a:r>
              <a:rPr lang="es-ES_tradnl" sz="3600" dirty="0" err="1" smtClean="0"/>
              <a:t>officials</a:t>
            </a:r>
            <a:endParaRPr lang="es-ES_tradnl" sz="3600" dirty="0" smtClean="0"/>
          </a:p>
          <a:p>
            <a:pPr>
              <a:spcAft>
                <a:spcPts val="2400"/>
              </a:spcAft>
            </a:pPr>
            <a:r>
              <a:rPr lang="es-ES_tradnl" sz="3600" dirty="0" smtClean="0"/>
              <a:t>56% </a:t>
            </a:r>
            <a:r>
              <a:rPr lang="es-ES_tradnl" sz="3600" dirty="0" err="1" smtClean="0"/>
              <a:t>citizens</a:t>
            </a:r>
            <a:endParaRPr lang="es-ES_tradnl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RANKING OF HIGHER EDUCATION </a:t>
            </a:r>
            <a:endParaRPr lang="es-ES_tradnl" dirty="0"/>
          </a:p>
        </p:txBody>
      </p:sp>
      <p:pic>
        <p:nvPicPr>
          <p:cNvPr id="4" name="Marcador de contenido 3" descr="Disconnected-From-Reality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l="-120" r="812"/>
          <a:stretch>
            <a:fillRect/>
          </a:stretch>
        </p:blipFill>
        <p:spPr>
          <a:xfrm rot="459153">
            <a:off x="5664350" y="1854108"/>
            <a:ext cx="3007620" cy="3885361"/>
          </a:xfrm>
        </p:spPr>
      </p:pic>
      <p:sp>
        <p:nvSpPr>
          <p:cNvPr id="5" name="Marcador de contenido 4"/>
          <p:cNvSpPr>
            <a:spLocks noGrp="1"/>
          </p:cNvSpPr>
          <p:nvPr>
            <p:ph sz="half" idx="2"/>
          </p:nvPr>
        </p:nvSpPr>
        <p:spPr>
          <a:xfrm>
            <a:off x="457199" y="1671154"/>
            <a:ext cx="5207151" cy="4668788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s-ES_tradnl" sz="3200" dirty="0" smtClean="0"/>
              <a:t>STUDENTS</a:t>
            </a:r>
          </a:p>
          <a:p>
            <a:pPr>
              <a:buFontTx/>
              <a:buChar char="-"/>
            </a:pPr>
            <a:r>
              <a:rPr lang="es-ES_tradnl" sz="3200" dirty="0" smtClean="0"/>
              <a:t>ALUMNI</a:t>
            </a:r>
          </a:p>
          <a:p>
            <a:pPr>
              <a:buFontTx/>
              <a:buChar char="-"/>
            </a:pPr>
            <a:r>
              <a:rPr lang="es-ES_tradnl" sz="3200" dirty="0" smtClean="0"/>
              <a:t>FACULTY</a:t>
            </a:r>
          </a:p>
          <a:p>
            <a:pPr>
              <a:buFontTx/>
              <a:buChar char="-"/>
            </a:pPr>
            <a:r>
              <a:rPr lang="es-ES_tradnl" sz="3200" dirty="0" smtClean="0"/>
              <a:t>RESEARCH</a:t>
            </a:r>
          </a:p>
          <a:p>
            <a:pPr>
              <a:buFontTx/>
              <a:buChar char="-"/>
            </a:pPr>
            <a:r>
              <a:rPr lang="es-ES_tradnl" sz="3200" dirty="0" smtClean="0"/>
              <a:t>RETENTION AND ATRACTION</a:t>
            </a:r>
          </a:p>
          <a:p>
            <a:pPr>
              <a:buFontTx/>
              <a:buChar char="-"/>
            </a:pPr>
            <a:r>
              <a:rPr lang="es-ES_tradnl" sz="3200" dirty="0" smtClean="0"/>
              <a:t>INTERNATIONALIZATION</a:t>
            </a:r>
            <a:endParaRPr lang="es-ES_tradnl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QUESTIONS</a:t>
            </a:r>
            <a:endParaRPr lang="es-ES_tradnl" dirty="0"/>
          </a:p>
        </p:txBody>
      </p:sp>
      <p:sp>
        <p:nvSpPr>
          <p:cNvPr id="3" name="Subtítul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1514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CO" i="1" dirty="0" smtClean="0"/>
              <a:t>In </a:t>
            </a:r>
            <a:r>
              <a:rPr lang="es-CO" i="1" dirty="0"/>
              <a:t>your own context what are some of the missing connections between college/university education and the realities of society?</a:t>
            </a:r>
            <a:endParaRPr lang="es-CO" dirty="0"/>
          </a:p>
          <a:p>
            <a:pPr>
              <a:buNone/>
            </a:pPr>
            <a:r>
              <a:rPr lang="es-CO" i="1" dirty="0"/>
              <a:t> </a:t>
            </a:r>
            <a:endParaRPr lang="es-CO" dirty="0"/>
          </a:p>
          <a:p>
            <a:pPr>
              <a:buNone/>
            </a:pPr>
            <a:r>
              <a:rPr lang="es-CO" i="1" dirty="0"/>
              <a:t>How does this relate to what has been said during this conference in relation to theological education?</a:t>
            </a:r>
            <a:endParaRPr lang="es-CO" dirty="0"/>
          </a:p>
          <a:p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28962"/>
            <a:ext cx="8229600" cy="1143000"/>
          </a:xfrm>
        </p:spPr>
        <p:txBody>
          <a:bodyPr/>
          <a:lstStyle/>
          <a:p>
            <a:r>
              <a:rPr lang="es-ES_tradnl" dirty="0" smtClean="0"/>
              <a:t>FORMAL EDUCATION </a:t>
            </a:r>
            <a:endParaRPr lang="es-ES_tradnl" dirty="0"/>
          </a:p>
        </p:txBody>
      </p:sp>
      <p:sp>
        <p:nvSpPr>
          <p:cNvPr id="5" name="Marcador de contenido 4"/>
          <p:cNvSpPr>
            <a:spLocks noGrp="1"/>
          </p:cNvSpPr>
          <p:nvPr>
            <p:ph sz="half" idx="4294967295"/>
          </p:nvPr>
        </p:nvSpPr>
        <p:spPr>
          <a:xfrm>
            <a:off x="1701829" y="2423174"/>
            <a:ext cx="6134692" cy="3259137"/>
          </a:xfrm>
        </p:spPr>
        <p:txBody>
          <a:bodyPr>
            <a:noAutofit/>
          </a:bodyPr>
          <a:lstStyle/>
          <a:p>
            <a:pPr>
              <a:spcAft>
                <a:spcPts val="3600"/>
              </a:spcAft>
            </a:pPr>
            <a:r>
              <a:rPr lang="es-ES_tradnl" sz="3600" dirty="0" smtClean="0"/>
              <a:t>KNOWLEDGE</a:t>
            </a:r>
          </a:p>
          <a:p>
            <a:pPr>
              <a:spcAft>
                <a:spcPts val="3600"/>
              </a:spcAft>
            </a:pPr>
            <a:r>
              <a:rPr lang="es-ES_tradnl" sz="3600" dirty="0" smtClean="0"/>
              <a:t>SCIENTIFIC RESEARCH</a:t>
            </a:r>
          </a:p>
          <a:p>
            <a:r>
              <a:rPr lang="es-ES_tradnl" sz="3600" dirty="0" smtClean="0"/>
              <a:t>MOTOR OF ECONOMY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1620772" y="828675"/>
            <a:ext cx="6082077" cy="1143000"/>
          </a:xfrm>
        </p:spPr>
        <p:txBody>
          <a:bodyPr/>
          <a:lstStyle/>
          <a:p>
            <a:r>
              <a:rPr lang="es-ES_tradnl" dirty="0" smtClean="0"/>
              <a:t>QUESTION</a:t>
            </a:r>
            <a:endParaRPr lang="es-ES_tradnl" dirty="0"/>
          </a:p>
        </p:txBody>
      </p:sp>
      <p:sp>
        <p:nvSpPr>
          <p:cNvPr id="5" name="Marcador de contenido 4"/>
          <p:cNvSpPr>
            <a:spLocks noGrp="1"/>
          </p:cNvSpPr>
          <p:nvPr>
            <p:ph sz="half" idx="4294967295"/>
          </p:nvPr>
        </p:nvSpPr>
        <p:spPr>
          <a:xfrm>
            <a:off x="1568749" y="2422525"/>
            <a:ext cx="6134100" cy="3042150"/>
          </a:xfrm>
        </p:spPr>
        <p:txBody>
          <a:bodyPr>
            <a:noAutofit/>
          </a:bodyPr>
          <a:lstStyle/>
          <a:p>
            <a:pPr algn="ctr">
              <a:spcAft>
                <a:spcPts val="1800"/>
              </a:spcAft>
              <a:buNone/>
            </a:pPr>
            <a:r>
              <a:rPr lang="es-CO" sz="3600" i="1" dirty="0" smtClean="0"/>
              <a:t>What </a:t>
            </a:r>
            <a:r>
              <a:rPr lang="es-CO" sz="3600" i="1" dirty="0"/>
              <a:t>has influenced </a:t>
            </a:r>
            <a:r>
              <a:rPr lang="es-CO" sz="3600" i="1" dirty="0" smtClean="0"/>
              <a:t>your school’s </a:t>
            </a:r>
            <a:r>
              <a:rPr lang="es-CO" sz="3600" i="1" dirty="0"/>
              <a:t>approach to the follow-up of graduates?</a:t>
            </a:r>
            <a:r>
              <a:rPr lang="es-CO" sz="3600" i="1" dirty="0" smtClean="0"/>
              <a:t> </a:t>
            </a:r>
          </a:p>
          <a:p>
            <a:pPr algn="ctr">
              <a:spcAft>
                <a:spcPts val="1800"/>
              </a:spcAft>
              <a:buNone/>
            </a:pPr>
            <a:r>
              <a:rPr lang="es-CO" sz="3600" i="1" dirty="0" smtClean="0"/>
              <a:t>How</a:t>
            </a:r>
            <a:r>
              <a:rPr lang="es-CO" sz="3600" i="1" dirty="0"/>
              <a:t>?</a:t>
            </a:r>
            <a:endParaRPr lang="es-CO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FORMAL THEOLOGICAL EDUCATION</a:t>
            </a:r>
            <a:endParaRPr lang="es-ES_tradnl" dirty="0"/>
          </a:p>
        </p:txBody>
      </p:sp>
      <p:pic>
        <p:nvPicPr>
          <p:cNvPr id="3" name="Imagen 2" descr="image0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1900" y="2423174"/>
            <a:ext cx="4140200" cy="3543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THREE QUESTIONS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09359" y="1905116"/>
            <a:ext cx="6878051" cy="3546956"/>
          </a:xfrm>
        </p:spPr>
        <p:txBody>
          <a:bodyPr/>
          <a:lstStyle/>
          <a:p>
            <a:r>
              <a:rPr lang="es-ES_tradnl" dirty="0" smtClean="0"/>
              <a:t>WHAT DO THEY PROCLAIM?</a:t>
            </a:r>
          </a:p>
          <a:p>
            <a:endParaRPr lang="es-ES_tradnl" dirty="0" smtClean="0"/>
          </a:p>
          <a:p>
            <a:r>
              <a:rPr lang="es-ES_tradnl" dirty="0" smtClean="0"/>
              <a:t>WHAT DO THEY SEEK?</a:t>
            </a:r>
          </a:p>
          <a:p>
            <a:endParaRPr lang="es-ES_tradnl" dirty="0" smtClean="0"/>
          </a:p>
          <a:p>
            <a:r>
              <a:rPr lang="es-ES_tradnl" dirty="0" smtClean="0"/>
              <a:t>HOW DO THEY LIVE?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QUESTIONS</a:t>
            </a:r>
            <a:endParaRPr lang="es-ES_tradnl" dirty="0"/>
          </a:p>
        </p:txBody>
      </p:sp>
      <p:sp>
        <p:nvSpPr>
          <p:cNvPr id="3" name="Subtítul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15148"/>
          </a:xfrm>
        </p:spPr>
        <p:txBody>
          <a:bodyPr>
            <a:normAutofit/>
          </a:bodyPr>
          <a:lstStyle/>
          <a:p>
            <a:r>
              <a:rPr lang="en-US" i="1" dirty="0"/>
              <a:t>What strategies or research tools could we use to trace what our graduates proclaim, what they seek and how they live</a:t>
            </a:r>
            <a:r>
              <a:rPr lang="en-US" i="1" dirty="0" smtClean="0"/>
              <a:t>?</a:t>
            </a:r>
          </a:p>
          <a:p>
            <a:endParaRPr lang="es-CO" dirty="0" smtClean="0"/>
          </a:p>
          <a:p>
            <a:r>
              <a:rPr lang="en-US" i="1" dirty="0"/>
              <a:t>How are faithfulness, humility and ethics nurtured by our implicit curriculum?</a:t>
            </a:r>
            <a:endParaRPr lang="es-CO" dirty="0"/>
          </a:p>
          <a:p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1081</TotalTime>
  <Words>182</Words>
  <Application>Microsoft Macintosh PowerPoint</Application>
  <PresentationFormat>On-screen Show (4:3)</PresentationFormat>
  <Paragraphs>39</Paragraphs>
  <Slides>11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Tema de Office</vt:lpstr>
      <vt:lpstr>What Difference Do We Make?:</vt:lpstr>
      <vt:lpstr>MISSING THE CONNECTIONS</vt:lpstr>
      <vt:lpstr>RANKING OF HIGHER EDUCATION </vt:lpstr>
      <vt:lpstr>QUESTIONS</vt:lpstr>
      <vt:lpstr>FORMAL EDUCATION </vt:lpstr>
      <vt:lpstr>QUESTION</vt:lpstr>
      <vt:lpstr>FORMAL THEOLOGICAL EDUCATION</vt:lpstr>
      <vt:lpstr>THREE QUESTIONS</vt:lpstr>
      <vt:lpstr>QUESTIONS</vt:lpstr>
      <vt:lpstr>ARE WE MISSING THE CONNECTIONS?</vt:lpstr>
      <vt:lpstr>LORD HAVE MERCY!</vt:lpstr>
    </vt:vector>
  </TitlesOfParts>
  <Company>FUSBC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Difference Do We Make:</dc:title>
  <dc:creator>Elizabeth Sendek</dc:creator>
  <cp:lastModifiedBy>Stefanii Ferenczi</cp:lastModifiedBy>
  <cp:revision>5</cp:revision>
  <dcterms:created xsi:type="dcterms:W3CDTF">2015-12-15T17:55:53Z</dcterms:created>
  <dcterms:modified xsi:type="dcterms:W3CDTF">2015-12-15T17:56:26Z</dcterms:modified>
</cp:coreProperties>
</file>