
<file path=[Content_Types].xml><?xml version="1.0" encoding="utf-8"?>
<Types xmlns="http://schemas.openxmlformats.org/package/2006/content-types">
  <Override PartName="/ppt/slideLayouts/slideLayout15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Override PartName="/ppt/slideLayouts/slideLayout35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Default Extension="jpeg" ContentType="image/jpeg"/>
  <Override PartName="/ppt/slideMasters/slideMaster2.xml" ContentType="application/vnd.openxmlformats-officedocument.presentationml.slideMaster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Layouts/slideLayout28.xml" ContentType="application/vnd.openxmlformats-officedocument.presentationml.slideLayout+xml"/>
  <Default Extension="xml" ContentType="application/xml"/>
  <Override PartName="/ppt/slideLayouts/slideLayout16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4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36.xml" ContentType="application/vnd.openxmlformats-officedocument.presentationml.slideLayout+xml"/>
  <Override PartName="/docProps/core.xml" ContentType="application/vnd.openxmlformats-package.core-properties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Layouts/slideLayout32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3.xml" ContentType="application/vnd.openxmlformats-officedocument.theme+xml"/>
  <Default Extension="png" ContentType="image/png"/>
  <Override PartName="/ppt/slideLayouts/slideLayout2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3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3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0.xml" ContentType="application/vnd.openxmlformats-officedocument.presentationml.slideLayout+xml"/>
  <Override PartName="/ppt/theme/theme1.xml" ContentType="application/vnd.openxmlformats-officedocument.theme+xml"/>
  <Override PartName="/ppt/slideLayouts/slideLayout19.xml" ContentType="application/vnd.openxmlformats-officedocument.presentationml.slideLayout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2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60" r:id="rId1"/>
    <p:sldMasterId id="2147483672" r:id="rId2"/>
    <p:sldMasterId id="2147483685" r:id="rId3"/>
  </p:sldMasterIdLst>
  <p:notesMasterIdLst>
    <p:notesMasterId r:id="rId14"/>
  </p:notesMasterIdLst>
  <p:sldIdLst>
    <p:sldId id="266" r:id="rId4"/>
    <p:sldId id="256" r:id="rId5"/>
    <p:sldId id="257" r:id="rId6"/>
    <p:sldId id="267" r:id="rId7"/>
    <p:sldId id="268" r:id="rId8"/>
    <p:sldId id="269" r:id="rId9"/>
    <p:sldId id="270" r:id="rId10"/>
    <p:sldId id="259" r:id="rId11"/>
    <p:sldId id="271" r:id="rId12"/>
    <p:sldId id="27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:p="http://schemas.openxmlformats.org/presentationml/2006/main" xmlns:r="http://schemas.openxmlformats.org/officeDocument/2006/relationships" xmlns:a="http://schemas.openxmlformats.org/drawingml/2006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000099"/>
    <a:srgbClr val="E1F4FF"/>
    <a:srgbClr val="FFFF99"/>
  </p:clrMru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  <p:ext uri="{FD5EFAAD-0ECE-453E-9831-46B23BE46B34}">
      <p15:chartTrackingRefBased xmlns:p15="http://schemas.microsoft.com/office/powerpoint/2012/main" xmlns:p="http://schemas.openxmlformats.org/presentationml/2006/main" xmlns:r="http://schemas.openxmlformats.org/officeDocument/2006/relationships" xmlns:a="http://schemas.openxmlformats.org/drawingml/2006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-60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notesMaster" Target="notesMasters/notes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CFDADB-9EBA-48C1-AEC4-D1FA7A008854}" type="datetimeFigureOut">
              <a:rPr lang="en-US" smtClean="0"/>
              <a:pPr/>
              <a:t>1/5/16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5F4E42-1828-417A-AE1E-BB05F52A1A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5798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fld id="{84F7A070-C9CA-4998-85FA-A8B4608B4B5A}" type="slidenum">
              <a:rPr lang="x-none" smtClean="0">
                <a:solidFill>
                  <a:srgbClr val="000000"/>
                </a:solidFill>
                <a:latin typeface="Arial" charset="0"/>
              </a:rPr>
              <a:pPr eaLnBrk="1" hangingPunct="1"/>
              <a:t>1</a:t>
            </a:fld>
            <a:endParaRPr lang="en-US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73834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11B7-1012-418A-BA27-FFFF4571FA72}" type="datetimeFigureOut">
              <a:rPr lang="en-US" smtClean="0"/>
              <a:pPr/>
              <a:t>1/5/16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AAB98-DFF6-4EEA-B88D-82682A05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24292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11B7-1012-418A-BA27-FFFF4571FA72}" type="datetimeFigureOut">
              <a:rPr lang="en-US" smtClean="0"/>
              <a:pPr/>
              <a:t>1/5/16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AAB98-DFF6-4EEA-B88D-82682A05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22858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11B7-1012-418A-BA27-FFFF4571FA72}" type="datetimeFigureOut">
              <a:rPr lang="en-US" smtClean="0"/>
              <a:pPr/>
              <a:t>1/5/16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AAB98-DFF6-4EEA-B88D-82682A05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48750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DB0F09-9460-45A9-8216-30ABD93E0C05}" type="slidenum">
              <a:rPr lang="x-non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29171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5FB3E-92D3-43D8-9E29-4BB10D52FD33}" type="slidenum">
              <a:rPr lang="x-non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390125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328BD-75F7-4F44-BB5D-3E28F4C68485}" type="slidenum">
              <a:rPr lang="x-non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40450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05DF0F-EF2D-4083-A8D6-DBBAA6BA0B00}" type="slidenum">
              <a:rPr lang="x-non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669262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20B0A-AA5B-426D-8224-3EAB4E29E58B}" type="slidenum">
              <a:rPr lang="x-non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843895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26D24C-991A-4C6C-A6E8-32AC1B1B0E21}" type="slidenum">
              <a:rPr lang="x-non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73115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C0CCC8-415A-461D-AFC9-FD2B112B2146}" type="slidenum">
              <a:rPr lang="x-non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638034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7BC5FB-559E-49FE-8D0C-9795947F3063}" type="slidenum">
              <a:rPr lang="x-non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76124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11B7-1012-418A-BA27-FFFF4571FA72}" type="datetimeFigureOut">
              <a:rPr lang="en-US" smtClean="0"/>
              <a:pPr/>
              <a:t>1/5/16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AAB98-DFF6-4EEA-B88D-82682A05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390798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3F8615-5F0C-452C-BA63-BE7048E8BADA}" type="slidenum">
              <a:rPr lang="x-non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606144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C92F67-5712-4781-A940-94CC857B7733}" type="slidenum">
              <a:rPr lang="x-non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101528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2DC01C-1647-4DB3-9215-20911A0444C6}" type="slidenum">
              <a:rPr lang="x-non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121262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E702D1-5CEA-48F3-8A9E-18728A6A1CDC}" type="slidenum">
              <a:rPr lang="x-non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689051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05"/>
            <a:ext cx="73152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1"/>
            <a:ext cx="73152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0" y="4323845"/>
            <a:ext cx="2297429" cy="365125"/>
          </a:xfrm>
        </p:spPr>
        <p:txBody>
          <a:bodyPr/>
          <a:lstStyle/>
          <a:p>
            <a:fld id="{9EBD11B7-1012-418A-BA27-FFFF4571FA72}" type="datetimeFigureOut">
              <a:rPr lang="en-US" smtClean="0"/>
              <a:pPr/>
              <a:t>1/5/16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323846"/>
            <a:ext cx="488061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171700" cy="365125"/>
          </a:xfrm>
        </p:spPr>
        <p:txBody>
          <a:bodyPr/>
          <a:lstStyle/>
          <a:p>
            <a:fld id="{933AAB98-DFF6-4EEA-B88D-82682A05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362183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11B7-1012-418A-BA27-FFFF4571FA72}" type="datetimeFigureOut">
              <a:rPr lang="en-US" smtClean="0"/>
              <a:pPr/>
              <a:t>1/5/16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AAB98-DFF6-4EEA-B88D-82682A05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62736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4"/>
            <a:ext cx="795528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3641726"/>
            <a:ext cx="795528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9EBD11B7-1012-418A-BA27-FFFF4571FA72}" type="datetimeFigureOut">
              <a:rPr lang="en-US" smtClean="0"/>
              <a:pPr/>
              <a:t>1/5/16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3" cy="365125"/>
          </a:xfrm>
        </p:spPr>
        <p:txBody>
          <a:bodyPr/>
          <a:lstStyle/>
          <a:p>
            <a:fld id="{933AAB98-DFF6-4EEA-B88D-82682A05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644152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94560"/>
            <a:ext cx="3910579" cy="40690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099" y="2194560"/>
            <a:ext cx="3907540" cy="40690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11B7-1012-418A-BA27-FFFF4571FA72}" type="datetimeFigureOut">
              <a:rPr lang="en-US" smtClean="0"/>
              <a:pPr/>
              <a:t>1/5/16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AAB98-DFF6-4EEA-B88D-82682A05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637340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37794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279" y="2183802"/>
            <a:ext cx="36836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59" y="3132667"/>
            <a:ext cx="3910579" cy="31309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9018" y="2183802"/>
            <a:ext cx="368062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098" y="3132667"/>
            <a:ext cx="3907541" cy="31309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11B7-1012-418A-BA27-FFFF4571FA72}" type="datetimeFigureOut">
              <a:rPr lang="en-US" smtClean="0"/>
              <a:pPr/>
              <a:t>1/5/16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AAB98-DFF6-4EEA-B88D-82682A05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429577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11B7-1012-418A-BA27-FFFF4571FA72}" type="datetimeFigureOut">
              <a:rPr lang="en-US" smtClean="0"/>
              <a:pPr/>
              <a:t>1/5/16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AAB98-DFF6-4EEA-B88D-82682A05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80039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11B7-1012-418A-BA27-FFFF4571FA72}" type="datetimeFigureOut">
              <a:rPr lang="en-US" smtClean="0"/>
              <a:pPr/>
              <a:t>1/5/16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AAB98-DFF6-4EEA-B88D-82682A05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560700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11B7-1012-418A-BA27-FFFF4571FA72}" type="datetimeFigureOut">
              <a:rPr lang="en-US" smtClean="0"/>
              <a:pPr/>
              <a:t>1/5/16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AAB98-DFF6-4EEA-B88D-82682A05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561827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6760"/>
            <a:ext cx="4663440" cy="5516880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30861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11B7-1012-418A-BA27-FFFF4571FA72}" type="datetimeFigureOut">
              <a:rPr lang="en-US" smtClean="0"/>
              <a:pPr/>
              <a:t>1/5/16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AAB98-DFF6-4EEA-B88D-82682A05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77609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40757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77524" y="751242"/>
            <a:ext cx="3674234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407573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11B7-1012-418A-BA27-FFFF4571FA72}" type="datetimeFigureOut">
              <a:rPr lang="en-US" smtClean="0"/>
              <a:pPr/>
              <a:t>1/5/16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AAB98-DFF6-4EEA-B88D-82682A05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214610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55" y="4697361"/>
            <a:ext cx="795648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4355" y="977035"/>
            <a:ext cx="7950260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5516716"/>
            <a:ext cx="795528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11B7-1012-418A-BA27-FFFF4571FA72}" type="datetimeFigureOut">
              <a:rPr lang="en-US" smtClean="0"/>
              <a:pPr/>
              <a:t>1/5/16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AAB98-DFF6-4EEA-B88D-82682A05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952473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3"/>
            <a:ext cx="795528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49134"/>
            <a:ext cx="77724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9EBD11B7-1012-418A-BA27-FFFF4571FA72}" type="datetimeFigureOut">
              <a:rPr lang="en-US" smtClean="0"/>
              <a:pPr/>
              <a:t>1/5/16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933AAB98-DFF6-4EEA-B88D-82682A05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124384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509768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74597"/>
            <a:ext cx="7778752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9EBD11B7-1012-418A-BA27-FFFF4571FA72}" type="datetimeFigureOut">
              <a:rPr lang="en-US" smtClean="0"/>
              <a:pPr/>
              <a:t>1/5/16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9438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933AAB98-DFF6-4EEA-B88D-82682A059A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31458" y="80772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46733" y="302133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806394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02"/>
            <a:ext cx="7774782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2" y="3648316"/>
            <a:ext cx="7773608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9EBD11B7-1012-418A-BA27-FFFF4571FA72}" type="datetimeFigureOut">
              <a:rPr lang="en-US" smtClean="0"/>
              <a:pPr/>
              <a:t>1/5/16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8884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933AAB98-DFF6-4EEA-B88D-82682A05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189449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37793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94361" y="2202080"/>
            <a:ext cx="256032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9436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02237" y="2201333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0781" y="2904068"/>
            <a:ext cx="256032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9319" y="2192866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932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11B7-1012-418A-BA27-FFFF4571FA72}" type="datetimeFigureOut">
              <a:rPr lang="en-US" smtClean="0"/>
              <a:pPr/>
              <a:t>1/5/16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AAB98-DFF6-4EEA-B88D-82682A05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3457721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2" y="762000"/>
            <a:ext cx="6381984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94360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94360" y="2331720"/>
            <a:ext cx="256032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94360" y="4796103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1873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91872" y="2331720"/>
            <a:ext cx="256032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90858" y="4796102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93365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93364" y="2331721"/>
            <a:ext cx="256032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93272" y="4796100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11B7-1012-418A-BA27-FFFF4571FA72}" type="datetimeFigureOut">
              <a:rPr lang="en-US" smtClean="0"/>
              <a:pPr/>
              <a:t>1/5/16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AAB98-DFF6-4EEA-B88D-82682A05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443554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194560"/>
            <a:ext cx="7955280" cy="406908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11B7-1012-418A-BA27-FFFF4571FA72}" type="datetimeFigureOut">
              <a:rPr lang="en-US" smtClean="0"/>
              <a:pPr/>
              <a:t>1/5/16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AAB98-DFF6-4EEA-B88D-82682A05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94388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11B7-1012-418A-BA27-FFFF4571FA72}" type="datetimeFigureOut">
              <a:rPr lang="en-US" smtClean="0"/>
              <a:pPr/>
              <a:t>1/5/16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AAB98-DFF6-4EEA-B88D-82682A05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8234049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6590" y="747183"/>
            <a:ext cx="154305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746126"/>
            <a:ext cx="6278035" cy="424973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9EBD11B7-1012-418A-BA27-FFFF4571FA72}" type="datetimeFigureOut">
              <a:rPr lang="en-US" smtClean="0"/>
              <a:pPr/>
              <a:t>1/5/16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933AAB98-DFF6-4EEA-B88D-82682A05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78433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11B7-1012-418A-BA27-FFFF4571FA72}" type="datetimeFigureOut">
              <a:rPr lang="en-US" smtClean="0"/>
              <a:pPr/>
              <a:t>1/5/16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AAB98-DFF6-4EEA-B88D-82682A05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22009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11B7-1012-418A-BA27-FFFF4571FA72}" type="datetimeFigureOut">
              <a:rPr lang="en-US" smtClean="0"/>
              <a:pPr/>
              <a:t>1/5/16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AAB98-DFF6-4EEA-B88D-82682A05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3796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11B7-1012-418A-BA27-FFFF4571FA72}" type="datetimeFigureOut">
              <a:rPr lang="en-US" smtClean="0"/>
              <a:pPr/>
              <a:t>1/5/16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AAB98-DFF6-4EEA-B88D-82682A05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49423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11B7-1012-418A-BA27-FFFF4571FA72}" type="datetimeFigureOut">
              <a:rPr lang="en-US" smtClean="0"/>
              <a:pPr/>
              <a:t>1/5/16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AAB98-DFF6-4EEA-B88D-82682A05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6578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11B7-1012-418A-BA27-FFFF4571FA72}" type="datetimeFigureOut">
              <a:rPr lang="en-US" smtClean="0"/>
              <a:pPr/>
              <a:t>1/5/16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AAB98-DFF6-4EEA-B88D-82682A05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32859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0.xml"/><Relationship Id="rId18" Type="http://schemas.openxmlformats.org/officeDocument/2006/relationships/theme" Target="../theme/theme3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BD11B7-1012-418A-BA27-FFFF4571FA72}" type="datetimeFigureOut">
              <a:rPr lang="en-US" smtClean="0"/>
              <a:pPr/>
              <a:t>1/5/16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AAB98-DFF6-4EEA-B88D-82682A05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74390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algn="r" rtl="1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rtl="1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</a:defRPr>
            </a:lvl1pPr>
          </a:lstStyle>
          <a:p>
            <a:pPr rtl="1" fontAlgn="base">
              <a:spcBef>
                <a:spcPct val="0"/>
              </a:spcBef>
              <a:spcAft>
                <a:spcPct val="0"/>
              </a:spcAft>
              <a:defRPr/>
            </a:pPr>
            <a:fld id="{05AB3590-74AF-4330-A313-8071A3E02408}" type="slidenum">
              <a:rPr lang="x-none">
                <a:solidFill>
                  <a:srgbClr val="000000"/>
                </a:solidFill>
              </a:rPr>
              <a:pPr rtl="1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71527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194560"/>
            <a:ext cx="795528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12230" y="6356351"/>
            <a:ext cx="2137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BD11B7-1012-418A-BA27-FFFF4571FA72}" type="datetimeFigureOut">
              <a:rPr lang="en-US" smtClean="0"/>
              <a:pPr/>
              <a:t>1/5/16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19773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AAB98-DFF6-4EEA-B88D-82682A05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80518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672260" y="429247"/>
            <a:ext cx="5729514" cy="613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09522850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E1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2706" y="1277092"/>
            <a:ext cx="866692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5963" lvl="0" indent="-715963">
              <a:buFont typeface="+mj-lt"/>
              <a:buAutoNum type="arabicPeriod"/>
            </a:pP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What was the most important new insight that you personally have gained in this session? Why was it important to you?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715963" lvl="0" indent="-715963">
              <a:spcAft>
                <a:spcPts val="0"/>
              </a:spcAft>
              <a:buFont typeface="+mj-lt"/>
              <a:buAutoNum type="arabicPeriod"/>
            </a:pP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Name at least one specific step you could take to sensitize your school to the need to allow theology to shape practice?</a:t>
            </a:r>
          </a:p>
          <a:p>
            <a:pPr marL="715963" lvl="0" indent="-715963">
              <a:spcAft>
                <a:spcPts val="0"/>
              </a:spcAft>
              <a:buFont typeface="+mj-lt"/>
              <a:buAutoNum type="arabicPeriod"/>
            </a:pP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Name at least one specific step you personally could take to function more “theologically” in your own teaching / leadership.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15409" y="385324"/>
            <a:ext cx="44889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So what can we do?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07685133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490330"/>
            <a:ext cx="870667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Grounding our Practices of</a:t>
            </a:r>
          </a:p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Theological Education</a:t>
            </a:r>
          </a:p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Good Theology</a:t>
            </a:r>
            <a:endParaRPr lang="en-US" sz="5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3445565"/>
            <a:ext cx="857415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“The </a:t>
            </a:r>
            <a:r>
              <a:rPr lang="en-US" sz="2800" b="1" dirty="0">
                <a:solidFill>
                  <a:schemeClr val="bg1"/>
                </a:solidFill>
              </a:rPr>
              <a:t>problem with most theological education is that it is neither theological nor educational</a:t>
            </a:r>
            <a:r>
              <a:rPr lang="en-US" sz="2800" b="1" dirty="0" smtClean="0">
                <a:solidFill>
                  <a:schemeClr val="bg1"/>
                </a:solidFill>
              </a:rPr>
              <a:t>.” (Paul Sanders)</a:t>
            </a:r>
          </a:p>
          <a:p>
            <a:pPr algn="ctr"/>
            <a:endParaRPr lang="en-US" sz="28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This </a:t>
            </a:r>
            <a:r>
              <a:rPr lang="en-US" sz="2800" b="1" dirty="0">
                <a:solidFill>
                  <a:schemeClr val="bg1"/>
                </a:solidFill>
              </a:rPr>
              <a:t>workshop is an attempt to investigate how significant theological themes might shape our understanding of the practice of theological education. 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00240522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E1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8068" y="1179441"/>
            <a:ext cx="874155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5963" lvl="0" indent="-715963">
              <a:spcAft>
                <a:spcPts val="0"/>
              </a:spcAft>
              <a:buFont typeface="+mj-lt"/>
              <a:buAutoNum type="arabicPeriod"/>
            </a:pP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Implications 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for the curriculum – not the content but the philosophy and approach to curriculum</a:t>
            </a:r>
          </a:p>
          <a:p>
            <a:pPr marL="715963" lvl="0" indent="-715963">
              <a:spcAft>
                <a:spcPts val="0"/>
              </a:spcAft>
              <a:buFont typeface="+mj-lt"/>
              <a:buAutoNum type="arabicPeriod"/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Implications for the administrative 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structure, and relationships with key stakeholders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715963" indent="-715963">
              <a:buFont typeface="+mj-lt"/>
              <a:buAutoNum type="arabicPeriod"/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Implications for the instructional methodology</a:t>
            </a:r>
          </a:p>
          <a:p>
            <a:pPr marL="715963" lvl="0" indent="-715963">
              <a:spcAft>
                <a:spcPts val="0"/>
              </a:spcAft>
              <a:buFont typeface="+mj-lt"/>
              <a:buAutoNum type="arabicPeriod"/>
            </a:pP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Implications 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for the person of the 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teacher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56421" y="208547"/>
            <a:ext cx="2679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Theme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95273430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E1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8822" y="457551"/>
            <a:ext cx="6319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spcAft>
                <a:spcPts val="1200"/>
              </a:spcAft>
            </a:pP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Example: Reconciliation / Relationship (Hospitality</a:t>
            </a:r>
            <a:r>
              <a:rPr lang="en-US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)</a:t>
            </a:r>
            <a:endParaRPr lang="en-US" sz="24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791" y="1185372"/>
            <a:ext cx="866692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en-US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Possible implications </a:t>
            </a:r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for the </a:t>
            </a:r>
            <a:r>
              <a:rPr lang="en-US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curriculum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Greater integration of themes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Team teaching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Mentoring and discipleship as core curricular practices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Promotion of gender and culture diversity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Building practical acts of community work and social restoration into the learning processes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Identifying with the marginalized, and even experiencing marginalization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Practical training in peacemaking and reconciliation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Opportunities to eat and drink together</a:t>
            </a:r>
            <a:endParaRPr lang="en-US" sz="22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41081402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E1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8822" y="457551"/>
            <a:ext cx="6319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spcAft>
                <a:spcPts val="1200"/>
              </a:spcAft>
            </a:pP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Example: Reconciliation / Relationship (Hospitality</a:t>
            </a:r>
            <a:r>
              <a:rPr lang="en-US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)</a:t>
            </a:r>
            <a:endParaRPr lang="en-US" sz="24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791" y="1570380"/>
            <a:ext cx="8666922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Possible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implications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for the administrative structure, and relationships with key stakeholders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Quality communications with key and between stakeholders and opportunities for meeting and eating together.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The </a:t>
            </a: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importance of healthy processes of conflict reconciliation 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among administration, staff, faculty, and students.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Open 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office planning?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Opportunities 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for building friendship – not just colleagues at work.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3626572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E1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8822" y="457551"/>
            <a:ext cx="6319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spcAft>
                <a:spcPts val="1200"/>
              </a:spcAft>
            </a:pP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Example: Reconciliation / Relationship (Hospitality</a:t>
            </a:r>
            <a:r>
              <a:rPr lang="en-US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)</a:t>
            </a:r>
            <a:endParaRPr lang="en-US" sz="24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791" y="1185372"/>
            <a:ext cx="866692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Possible implications for the instructional methodology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Fear reduction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Reducing competition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Minimizing impact of grades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Team learning – cooperative assignments (whole class assignments)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Actively encourage the more reticent students to speak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Deliberately withhold authoritative speech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Space for the sharing of personal narratives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Respond to differences in learning style 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Classroom geography is more communal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Instructor is “present” for the students: sits rather than stands, attentive eye contact, etc.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Eating and drinking together </a:t>
            </a:r>
            <a:endParaRPr lang="en-US" sz="22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07872424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E1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8822" y="457551"/>
            <a:ext cx="6319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spcAft>
                <a:spcPts val="1200"/>
              </a:spcAft>
            </a:pP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Example: Reconciliation / Relationship (Hospitality</a:t>
            </a:r>
            <a:r>
              <a:rPr lang="en-US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)</a:t>
            </a:r>
            <a:endParaRPr lang="en-US" sz="24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791" y="1249540"/>
            <a:ext cx="866692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Possible implications for the person of the teacher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Warmth, genuine concern for the students’ learning, even love 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Genuineness and vulnerability 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Integration of personal and professional lives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 willingness to learn from the students – not just deliver material from above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Viewing oneself as a “</a:t>
            </a:r>
            <a:r>
              <a:rPr lang="en-US" sz="21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parakletic</a:t>
            </a: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” partner with the students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Patiently “bear with” the guests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Inviting students into your home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Visiting students in their homes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Welcoming students into your </a:t>
            </a:r>
            <a:r>
              <a:rPr lang="en-US" sz="21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heart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0950933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E1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475747" y="385324"/>
            <a:ext cx="4028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Possible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themes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8538" y="1166093"/>
            <a:ext cx="866692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The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perichoretic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nature of the Trinity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The missional nature of the Trinity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The Bible is a story of God’s saving acts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Salvation history – Creation, Fall, Redemption, Consummation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The covenantal people of God as light and salt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The incarnate nature of the Word – the value of “flesh”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The imperative of lifelong discipleship following Jesus – teaching them </a:t>
            </a:r>
            <a:r>
              <a:rPr lang="en-US" sz="2400" b="1" i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to obey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The cross and 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kenosis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21119991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E1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2706" y="1277092"/>
            <a:ext cx="866692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Theme</a:t>
            </a:r>
          </a:p>
          <a:p>
            <a:pPr marL="715963" lvl="0" indent="-715963">
              <a:spcAft>
                <a:spcPts val="0"/>
              </a:spcAft>
              <a:buFont typeface="+mj-lt"/>
              <a:buAutoNum type="arabicPeriod"/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Implications for the curriculum – not the content but the philosophy and approach to curriculum</a:t>
            </a:r>
          </a:p>
          <a:p>
            <a:pPr marL="715963" lvl="0" indent="-715963">
              <a:spcAft>
                <a:spcPts val="0"/>
              </a:spcAft>
              <a:buFont typeface="+mj-lt"/>
              <a:buAutoNum type="arabicPeriod"/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Implications for the administrative structure, and relationships with key stakeholders</a:t>
            </a:r>
          </a:p>
          <a:p>
            <a:pPr marL="715963" lvl="0" indent="-715963">
              <a:spcAft>
                <a:spcPts val="0"/>
              </a:spcAft>
              <a:buFont typeface="+mj-lt"/>
              <a:buAutoNum type="arabicPeriod"/>
            </a:pP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Implications 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for the person of the teacher</a:t>
            </a:r>
          </a:p>
          <a:p>
            <a:pPr marL="715963" lvl="0" indent="-715963">
              <a:spcAft>
                <a:spcPts val="0"/>
              </a:spcAft>
              <a:buFont typeface="+mj-lt"/>
              <a:buAutoNum type="arabicPeriod"/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Implications for the instructional 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methodology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75747" y="385324"/>
            <a:ext cx="4028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Areas to Consider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07793588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a="http://schemas.openxmlformats.org/drawingml/2006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L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L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a="http://schemas.openxmlformats.org/drawingml/2006/main" xmlns="" name="Vapor Trail" id="{4FDF2955-7D9C-493C-B9F9-C205151B46CD}" vid="{8F31A783-2159-4870-BC29-2BA7D038EA44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a="http://schemas.openxmlformats.org/drawingml/2006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156</TotalTime>
  <Words>584</Words>
  <Application>Microsoft Macintosh PowerPoint</Application>
  <PresentationFormat>On-screen Show (4:3)</PresentationFormat>
  <Paragraphs>71</Paragraphs>
  <Slides>10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Office Theme</vt:lpstr>
      <vt:lpstr>Default Design</vt:lpstr>
      <vt:lpstr>Vapor Trail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Perry Shaw</dc:creator>
  <cp:lastModifiedBy>Stefanii Ferenczi</cp:lastModifiedBy>
  <cp:revision>17</cp:revision>
  <dcterms:created xsi:type="dcterms:W3CDTF">2016-01-05T16:04:39Z</dcterms:created>
  <dcterms:modified xsi:type="dcterms:W3CDTF">2016-01-05T16:06:09Z</dcterms:modified>
</cp:coreProperties>
</file>