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Default Extension="jpeg" ContentType="image/jpeg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83" r:id="rId7"/>
    <p:sldId id="261" r:id="rId8"/>
    <p:sldId id="267" r:id="rId9"/>
    <p:sldId id="297" r:id="rId10"/>
    <p:sldId id="268" r:id="rId11"/>
    <p:sldId id="262" r:id="rId12"/>
    <p:sldId id="263" r:id="rId13"/>
    <p:sldId id="265" r:id="rId14"/>
    <p:sldId id="264" r:id="rId15"/>
    <p:sldId id="272" r:id="rId16"/>
    <p:sldId id="270" r:id="rId17"/>
    <p:sldId id="298" r:id="rId18"/>
    <p:sldId id="299" r:id="rId19"/>
    <p:sldId id="301" r:id="rId20"/>
    <p:sldId id="300" r:id="rId21"/>
    <p:sldId id="302" r:id="rId22"/>
    <p:sldId id="291" r:id="rId23"/>
    <p:sldId id="292" r:id="rId24"/>
    <p:sldId id="293" r:id="rId25"/>
    <p:sldId id="294" r:id="rId26"/>
    <p:sldId id="295" r:id="rId27"/>
    <p:sldId id="296" r:id="rId28"/>
    <p:sldId id="303" r:id="rId29"/>
    <p:sldId id="28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1" name="Library Administration Account" initials="LAA" lastIdx="1" clrIdx="0">
    <p:extLst>
      <p:ext uri="{19B8F6BF-5375-455C-9EA6-DF929625EA0E}">
        <p15:presenceInfo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 userId="S-1-5-21-2070354784-91955887-168829947-10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  <p:ext uri="{FD5EFAAD-0ECE-453E-9831-46B23BE46B34}">
      <p15:chartTrackingRefBased xmlns:p15="http://schemas.microsoft.com/office/powerpoint/2012/main" xmlns:p="http://schemas.openxmlformats.org/presentationml/2006/main" xmlns:r="http://schemas.openxmlformats.org/officeDocument/2006/relationships" xmlns:a="http://schemas.openxmlformats.org/drawingml/2006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9034" autoAdjust="0"/>
    <p:restoredTop sz="94660"/>
  </p:normalViewPr>
  <p:slideViewPr>
    <p:cSldViewPr snapToGrid="0">
      <p:cViewPr varScale="1">
        <p:scale>
          <a:sx n="97" d="100"/>
          <a:sy n="97" d="100"/>
        </p:scale>
        <p:origin x="-120" y="-5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printerSettings" Target="printerSettings/printerSettings1.bin"/><Relationship Id="rId32" Type="http://schemas.openxmlformats.org/officeDocument/2006/relationships/commentAuthors" Target="commentAuthor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12/7/15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la.org/acrl/standards/guidelinesdistancelearning" TargetMode="External"/><Relationship Id="rId3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Resourcing learning in a globalized world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Theological libraries</a:t>
            </a:r>
            <a:endParaRPr lang="en-US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84733" y="6345716"/>
            <a:ext cx="9915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Katharina </a:t>
            </a:r>
            <a:r>
              <a:rPr lang="en-US" dirty="0" err="1" smtClean="0"/>
              <a:t>Penner</a:t>
            </a:r>
            <a:r>
              <a:rPr lang="en-US" dirty="0" smtClean="0"/>
              <a:t>, Director </a:t>
            </a:r>
            <a:r>
              <a:rPr lang="en-US" dirty="0"/>
              <a:t>of Research/Learning </a:t>
            </a:r>
            <a:r>
              <a:rPr lang="en-US" dirty="0" smtClean="0"/>
              <a:t>Resources, TCM </a:t>
            </a:r>
            <a:r>
              <a:rPr lang="en-US" dirty="0"/>
              <a:t>International Institute 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803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InterLibrary</a:t>
            </a:r>
            <a:r>
              <a:rPr lang="en-US" dirty="0" smtClean="0"/>
              <a:t> Loan, document delivery</a:t>
            </a:r>
            <a:endParaRPr lang="en-US" dirty="0"/>
          </a:p>
        </p:txBody>
      </p:sp>
      <p:pic>
        <p:nvPicPr>
          <p:cNvPr id="1028" name="Picture 4" descr="http://cdn.dipity.com/uploads/events/554ce1dc0033795f0087276b474636b8_1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5301" y="2068532"/>
            <a:ext cx="3810000" cy="3810000"/>
          </a:xfrm>
          <a:prstGeom prst="rect">
            <a:avLst/>
          </a:prstGeom>
          <a:noFill/>
          <a:effectLst>
            <a:softEdge rad="114300"/>
          </a:effectLst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3265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8857" y="0"/>
            <a:ext cx="9643143" cy="686897"/>
          </a:xfrm>
        </p:spPr>
        <p:txBody>
          <a:bodyPr>
            <a:normAutofit/>
          </a:bodyPr>
          <a:lstStyle/>
          <a:p>
            <a:r>
              <a:rPr lang="en-US" dirty="0" smtClean="0"/>
              <a:t>Partnering, networking </a:t>
            </a:r>
            <a:r>
              <a:rPr lang="en-US" sz="1800" dirty="0" smtClean="0"/>
              <a:t>(with local librarians, faculty, alumni)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2574" y="686897"/>
            <a:ext cx="10199426" cy="644856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9558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3881" y="624110"/>
            <a:ext cx="8970732" cy="1280890"/>
          </a:xfrm>
        </p:spPr>
        <p:txBody>
          <a:bodyPr/>
          <a:lstStyle/>
          <a:p>
            <a:r>
              <a:rPr lang="en-US" dirty="0" smtClean="0"/>
              <a:t>Distance/online platforms and libraries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254862" y="1478502"/>
            <a:ext cx="8249749" cy="377762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Problems so far:</a:t>
            </a:r>
          </a:p>
          <a:p>
            <a:r>
              <a:rPr lang="en-US" sz="2400" dirty="0" smtClean="0"/>
              <a:t>effective </a:t>
            </a:r>
            <a:r>
              <a:rPr lang="en-US" sz="2400" dirty="0"/>
              <a:t>design of online </a:t>
            </a:r>
            <a:r>
              <a:rPr lang="en-US" sz="2400" dirty="0" smtClean="0"/>
              <a:t>courses</a:t>
            </a:r>
            <a:endParaRPr lang="en-US" sz="2400" dirty="0"/>
          </a:p>
          <a:p>
            <a:r>
              <a:rPr lang="en-US" sz="2400" dirty="0" smtClean="0"/>
              <a:t>technological </a:t>
            </a:r>
            <a:r>
              <a:rPr lang="en-US" sz="2400" dirty="0"/>
              <a:t>infrastructure, costs, </a:t>
            </a:r>
            <a:r>
              <a:rPr lang="en-US" sz="2400" dirty="0" smtClean="0"/>
              <a:t>                    constant </a:t>
            </a:r>
            <a:r>
              <a:rPr lang="en-US" sz="2400" dirty="0"/>
              <a:t>changes</a:t>
            </a:r>
            <a:r>
              <a:rPr lang="en-US" sz="2400" dirty="0" smtClean="0"/>
              <a:t>, training </a:t>
            </a:r>
          </a:p>
          <a:p>
            <a:r>
              <a:rPr lang="en-US" sz="2400" dirty="0"/>
              <a:t>effective assessment </a:t>
            </a:r>
          </a:p>
          <a:p>
            <a:r>
              <a:rPr lang="en-US" sz="2400" dirty="0"/>
              <a:t>high drop-out rates </a:t>
            </a:r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095" y="4019709"/>
            <a:ext cx="2797768" cy="27564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9130352" y="1604048"/>
            <a:ext cx="2918066" cy="297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1440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85581" y="194453"/>
            <a:ext cx="10322805" cy="1280890"/>
          </a:xfrm>
        </p:spPr>
        <p:txBody>
          <a:bodyPr/>
          <a:lstStyle/>
          <a:p>
            <a:r>
              <a:rPr lang="en-US" dirty="0"/>
              <a:t>“Students’ perceptions of effective </a:t>
            </a:r>
            <a:r>
              <a:rPr lang="en-US" dirty="0" smtClean="0"/>
              <a:t>teaching”</a:t>
            </a:r>
            <a:r>
              <a:rPr lang="en-US" sz="1800" dirty="0" smtClean="0"/>
              <a:t> (2008 study in </a:t>
            </a:r>
            <a:r>
              <a:rPr lang="en-US" sz="1800" dirty="0"/>
              <a:t>Newfoundland, </a:t>
            </a:r>
            <a:r>
              <a:rPr lang="en-US" sz="1800" dirty="0" smtClean="0"/>
              <a:t>Canada, paper read at 26th </a:t>
            </a:r>
            <a:r>
              <a:rPr lang="en-US" sz="1800" dirty="0"/>
              <a:t>Annual Conference of Distance Teaching &amp; </a:t>
            </a:r>
            <a:r>
              <a:rPr lang="en-US" sz="1800" dirty="0" smtClean="0"/>
              <a:t>Learning)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Resident programs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Respectful</a:t>
            </a:r>
          </a:p>
          <a:p>
            <a:r>
              <a:rPr lang="en-US" sz="2400" dirty="0" smtClean="0"/>
              <a:t>Knowledgeable</a:t>
            </a:r>
          </a:p>
          <a:p>
            <a:r>
              <a:rPr lang="en-US" sz="2400" dirty="0" smtClean="0"/>
              <a:t>Approachable</a:t>
            </a:r>
          </a:p>
          <a:p>
            <a:r>
              <a:rPr lang="en-US" sz="2400" dirty="0" smtClean="0"/>
              <a:t>Engaging</a:t>
            </a:r>
          </a:p>
          <a:p>
            <a:r>
              <a:rPr lang="en-US" sz="2400" dirty="0" smtClean="0"/>
              <a:t>Communicative</a:t>
            </a:r>
          </a:p>
          <a:p>
            <a:r>
              <a:rPr lang="en-US" sz="2400" dirty="0" smtClean="0"/>
              <a:t>Organized</a:t>
            </a:r>
          </a:p>
          <a:p>
            <a:r>
              <a:rPr lang="en-US" sz="2400" dirty="0" smtClean="0"/>
              <a:t>Responsive</a:t>
            </a:r>
          </a:p>
          <a:p>
            <a:r>
              <a:rPr lang="en-US" sz="2400" dirty="0" smtClean="0"/>
              <a:t>Professional</a:t>
            </a:r>
          </a:p>
          <a:p>
            <a:r>
              <a:rPr lang="en-US" sz="2400" dirty="0" smtClean="0"/>
              <a:t>Humorous 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Distance programs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Respectful</a:t>
            </a:r>
          </a:p>
          <a:p>
            <a:r>
              <a:rPr lang="en-US" sz="2400" dirty="0" smtClean="0"/>
              <a:t>Responsive  </a:t>
            </a:r>
          </a:p>
          <a:p>
            <a:r>
              <a:rPr lang="en-US" sz="2400" dirty="0" smtClean="0"/>
              <a:t>Knowledgeable</a:t>
            </a:r>
          </a:p>
          <a:p>
            <a:r>
              <a:rPr lang="en-US" sz="2400" dirty="0" smtClean="0"/>
              <a:t>Approachable</a:t>
            </a:r>
          </a:p>
          <a:p>
            <a:r>
              <a:rPr lang="en-US" sz="2400" dirty="0" smtClean="0"/>
              <a:t>Communicative</a:t>
            </a:r>
          </a:p>
          <a:p>
            <a:r>
              <a:rPr lang="en-US" sz="2400" dirty="0" smtClean="0"/>
              <a:t>Organized</a:t>
            </a:r>
          </a:p>
          <a:p>
            <a:r>
              <a:rPr lang="en-US" sz="2400" dirty="0" smtClean="0"/>
              <a:t>Engaging</a:t>
            </a:r>
          </a:p>
          <a:p>
            <a:r>
              <a:rPr lang="en-US" sz="2400" dirty="0" smtClean="0"/>
              <a:t>Professional</a:t>
            </a:r>
          </a:p>
          <a:p>
            <a:r>
              <a:rPr lang="en-US" sz="2400" dirty="0" smtClean="0"/>
              <a:t>Humorous</a:t>
            </a:r>
            <a:endParaRPr lang="en-US" sz="24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9749764" y="2672330"/>
            <a:ext cx="17429" cy="298607"/>
          </a:xfrm>
          <a:prstGeom prst="straightConnector1">
            <a:avLst/>
          </a:prstGeom>
          <a:ln w="50800">
            <a:solidFill>
              <a:schemeClr val="accent1">
                <a:shade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9066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access to curriculum-relevant </a:t>
            </a:r>
            <a:endParaRPr lang="en-US" sz="2400" dirty="0" smtClean="0"/>
          </a:p>
          <a:p>
            <a:pPr marL="457200" lvl="1" indent="0">
              <a:buNone/>
            </a:pPr>
            <a:r>
              <a:rPr lang="en-US" sz="2200" dirty="0" smtClean="0"/>
              <a:t>internet-</a:t>
            </a:r>
            <a:r>
              <a:rPr lang="en-US" sz="2400" dirty="0" smtClean="0"/>
              <a:t>accessible resources </a:t>
            </a:r>
          </a:p>
          <a:p>
            <a:r>
              <a:rPr lang="en-US" sz="2400" dirty="0" smtClean="0"/>
              <a:t>document </a:t>
            </a:r>
            <a:r>
              <a:rPr lang="en-US" sz="2400" dirty="0"/>
              <a:t>delivery </a:t>
            </a:r>
            <a:r>
              <a:rPr lang="en-US" sz="2400" dirty="0" smtClean="0"/>
              <a:t>services, ILL</a:t>
            </a:r>
          </a:p>
          <a:p>
            <a:r>
              <a:rPr lang="en-US" sz="2400" dirty="0" smtClean="0"/>
              <a:t>partner </a:t>
            </a:r>
            <a:r>
              <a:rPr lang="en-US" sz="2400" dirty="0"/>
              <a:t>with </a:t>
            </a:r>
            <a:r>
              <a:rPr lang="en-US" sz="2400" dirty="0" smtClean="0"/>
              <a:t>local libraries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c</a:t>
            </a:r>
            <a:r>
              <a:rPr lang="en-US" sz="2400" dirty="0" smtClean="0">
                <a:solidFill>
                  <a:srgbClr val="FF0000"/>
                </a:solidFill>
              </a:rPr>
              <a:t>ommunication</a:t>
            </a:r>
            <a:r>
              <a:rPr lang="en-US" sz="2400" dirty="0" smtClean="0"/>
              <a:t> at for students’ optimum hours</a:t>
            </a:r>
          </a:p>
          <a:p>
            <a:r>
              <a:rPr lang="en-US" sz="2400" dirty="0" smtClean="0"/>
              <a:t>Training (information literacy), technical support</a:t>
            </a:r>
          </a:p>
          <a:p>
            <a:r>
              <a:rPr lang="en-US" sz="2400" dirty="0"/>
              <a:t>a</a:t>
            </a:r>
            <a:r>
              <a:rPr lang="en-US" sz="2400" dirty="0" smtClean="0"/>
              <a:t>lso </a:t>
            </a:r>
            <a:r>
              <a:rPr lang="en-US" sz="2400" dirty="0" smtClean="0">
                <a:hlinkClick r:id="rId2"/>
              </a:rPr>
              <a:t>"Standards for Distance Learning Library Services"</a:t>
            </a:r>
            <a:r>
              <a:rPr lang="en-US" sz="2400" dirty="0" smtClean="0"/>
              <a:t> by ACRL (2008)</a:t>
            </a:r>
          </a:p>
          <a:p>
            <a:endParaRPr lang="en-US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6282" y="51431"/>
            <a:ext cx="4285184" cy="3778250"/>
          </a:xfrm>
          <a:prstGeom prst="rect">
            <a:avLst/>
          </a:prstGeom>
          <a:solidFill>
            <a:schemeClr val="bg1">
              <a:lumMod val="95000"/>
              <a:alpha val="99000"/>
            </a:schemeClr>
          </a:solidFill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7202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 involvement on LMS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167" y="1298110"/>
            <a:ext cx="9999212" cy="54438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59104" y="2133600"/>
            <a:ext cx="5663821" cy="26776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b="1" dirty="0" smtClean="0"/>
              <a:t>Macro-level (“library” course, link to library website, widget)</a:t>
            </a:r>
          </a:p>
          <a:p>
            <a:pPr marL="285750" indent="-285750">
              <a:buFontTx/>
              <a:buChar char="-"/>
            </a:pPr>
            <a:endParaRPr lang="en-US" sz="2400" b="1" dirty="0"/>
          </a:p>
          <a:p>
            <a:pPr marL="285750" indent="-285750">
              <a:buFontTx/>
              <a:buChar char="-"/>
            </a:pPr>
            <a:endParaRPr lang="en-US" sz="2400" b="1" dirty="0" smtClean="0"/>
          </a:p>
          <a:p>
            <a:pPr marL="285750" indent="-285750">
              <a:buFontTx/>
              <a:buChar char="-"/>
            </a:pPr>
            <a:endParaRPr lang="en-US" sz="2400" b="1" dirty="0"/>
          </a:p>
          <a:p>
            <a:pPr marL="285750" indent="-285750">
              <a:buFontTx/>
              <a:buChar char="-"/>
            </a:pPr>
            <a:endParaRPr lang="en-US" sz="2400" b="1" dirty="0" smtClean="0"/>
          </a:p>
          <a:p>
            <a:pPr marL="285750" indent="-285750">
              <a:buFontTx/>
              <a:buChar char="-"/>
            </a:pPr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8953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1265" y="773500"/>
            <a:ext cx="8832600" cy="548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6290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 involvement on LMS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167" y="1298110"/>
            <a:ext cx="9999212" cy="54438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59104" y="2133600"/>
            <a:ext cx="5663821" cy="3416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b="1" dirty="0" smtClean="0"/>
              <a:t>Macro-level (“library” course, link to library website, widget)</a:t>
            </a:r>
          </a:p>
          <a:p>
            <a:pPr marL="285750" indent="-285750">
              <a:buFontTx/>
              <a:buChar char="-"/>
            </a:pPr>
            <a:r>
              <a:rPr lang="en-US" sz="2400" b="1" dirty="0" smtClean="0"/>
              <a:t>Micro-level (course-specific bibliographies, links to e-reserves, subject-specific </a:t>
            </a:r>
            <a:r>
              <a:rPr lang="en-US" sz="2400" b="1" dirty="0" err="1" smtClean="0"/>
              <a:t>LibGuides</a:t>
            </a:r>
            <a:r>
              <a:rPr lang="en-US" sz="2400" b="1" dirty="0" smtClean="0"/>
              <a:t>)</a:t>
            </a:r>
          </a:p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FontTx/>
              <a:buChar char="-"/>
            </a:pPr>
            <a:endParaRPr lang="en-US" sz="2400" dirty="0" smtClean="0"/>
          </a:p>
          <a:p>
            <a:endParaRPr lang="en-US" sz="2400" dirty="0"/>
          </a:p>
          <a:p>
            <a:pPr marL="285750" indent="-285750">
              <a:buFontTx/>
              <a:buChar char="-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3531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1" y="785574"/>
            <a:ext cx="9014653" cy="5370524"/>
          </a:xfrm>
          <a:prstGeom prst="rect">
            <a:avLst/>
          </a:prstGeom>
          <a:effectLst>
            <a:softEdge rad="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5609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183911" cy="60015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111" y="834477"/>
            <a:ext cx="9332890" cy="602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3077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Reality of globalization and its effects on libraries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92" y="2772763"/>
            <a:ext cx="10387612" cy="336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8054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 involvement on LMS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167" y="1298110"/>
            <a:ext cx="9999212" cy="54438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59104" y="2133600"/>
            <a:ext cx="5663821" cy="4524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b="1" dirty="0" smtClean="0"/>
              <a:t>Macro-level (“library” course, link to library website, widget)</a:t>
            </a:r>
          </a:p>
          <a:p>
            <a:pPr marL="285750" indent="-285750">
              <a:buFontTx/>
              <a:buChar char="-"/>
            </a:pPr>
            <a:r>
              <a:rPr lang="en-US" sz="2400" b="1" dirty="0" smtClean="0"/>
              <a:t>Micro-level (course-specific bibliographies, links to e-reserves, subject-specific </a:t>
            </a:r>
            <a:r>
              <a:rPr lang="en-US" sz="2400" b="1" dirty="0" err="1" smtClean="0"/>
              <a:t>LibGuides</a:t>
            </a:r>
            <a:r>
              <a:rPr lang="en-US" sz="2400" b="1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en-US" sz="2400" b="1" dirty="0" smtClean="0"/>
              <a:t>Forum, chat, Q&amp;A corner (interactive as opposed to static)</a:t>
            </a:r>
          </a:p>
          <a:p>
            <a:pPr marL="285750" indent="-285750">
              <a:buFontTx/>
              <a:buChar char="-"/>
            </a:pPr>
            <a:r>
              <a:rPr lang="en-US" sz="2400" b="1" dirty="0" smtClean="0"/>
              <a:t>Training (information literacy)</a:t>
            </a:r>
          </a:p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FontTx/>
              <a:buChar char="-"/>
            </a:pPr>
            <a:endParaRPr lang="en-US" sz="2400" dirty="0" smtClean="0"/>
          </a:p>
          <a:p>
            <a:endParaRPr lang="en-US" sz="2400" dirty="0"/>
          </a:p>
          <a:p>
            <a:pPr marL="285750" indent="-285750">
              <a:buFontTx/>
              <a:buChar char="-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9061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9257" y="2514600"/>
            <a:ext cx="10092744" cy="2262781"/>
          </a:xfrm>
        </p:spPr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nd back to collaboration…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Are we on the same page?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7998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7667" y="132789"/>
            <a:ext cx="9471096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Faculty-librarians gap in academic </a:t>
            </a:r>
            <a:r>
              <a:rPr lang="en-US" dirty="0" smtClean="0"/>
              <a:t>library:</a:t>
            </a:r>
            <a:br>
              <a:rPr lang="en-US" dirty="0" smtClean="0"/>
            </a:br>
            <a:r>
              <a:rPr lang="en-US" dirty="0" smtClean="0"/>
              <a:t>Librarian 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675" y="1310185"/>
            <a:ext cx="10099343" cy="554781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2589212" y="3548418"/>
            <a:ext cx="8915400" cy="27295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23081" y="1310186"/>
            <a:ext cx="738664" cy="423129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Library Journal and </a:t>
            </a:r>
            <a:r>
              <a:rPr lang="en-US" dirty="0" smtClean="0"/>
              <a:t>Gale, report from</a:t>
            </a:r>
          </a:p>
          <a:p>
            <a:r>
              <a:rPr lang="en-US" dirty="0" smtClean="0"/>
              <a:t> </a:t>
            </a:r>
            <a:r>
              <a:rPr lang="en-US" dirty="0"/>
              <a:t>www.thedigitalshift.com/research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6766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7667" y="132789"/>
            <a:ext cx="9471096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Faculty-librarians gap in academic </a:t>
            </a:r>
            <a:r>
              <a:rPr lang="en-US" dirty="0" smtClean="0"/>
              <a:t>library:</a:t>
            </a:r>
            <a:br>
              <a:rPr lang="en-US" dirty="0" smtClean="0"/>
            </a:br>
            <a:r>
              <a:rPr lang="en-US" dirty="0" smtClean="0"/>
              <a:t>self and other perception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611" y="1139001"/>
            <a:ext cx="9539784" cy="5718999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2589212" y="3772707"/>
            <a:ext cx="8915400" cy="27295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23081" y="1310186"/>
            <a:ext cx="738664" cy="423129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Library Journal and </a:t>
            </a:r>
            <a:r>
              <a:rPr lang="en-US" dirty="0" smtClean="0"/>
              <a:t>Gale, report from</a:t>
            </a:r>
          </a:p>
          <a:p>
            <a:r>
              <a:rPr lang="en-US" dirty="0" smtClean="0"/>
              <a:t> </a:t>
            </a:r>
            <a:r>
              <a:rPr lang="en-US" dirty="0"/>
              <a:t>www.thedigitalshift.com/research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0140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6728" y="624110"/>
            <a:ext cx="9457448" cy="91808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Faculty-librarians gap in academic library:</a:t>
            </a:r>
            <a:br>
              <a:rPr lang="en-US" dirty="0" smtClean="0"/>
            </a:br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ljx150901webAcademic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5377" y="2000532"/>
            <a:ext cx="6777489" cy="426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3081" y="1310186"/>
            <a:ext cx="738664" cy="423129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Library Journal and </a:t>
            </a:r>
            <a:r>
              <a:rPr lang="en-US" dirty="0" smtClean="0"/>
              <a:t>Gale, report from</a:t>
            </a:r>
          </a:p>
          <a:p>
            <a:r>
              <a:rPr lang="en-US" dirty="0" smtClean="0"/>
              <a:t> </a:t>
            </a:r>
            <a:r>
              <a:rPr lang="en-US" dirty="0"/>
              <a:t>www.thedigitalshift.com/research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7625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158284"/>
            <a:ext cx="9457448" cy="918087"/>
          </a:xfrm>
        </p:spPr>
        <p:txBody>
          <a:bodyPr/>
          <a:lstStyle/>
          <a:p>
            <a:r>
              <a:rPr lang="en-US" dirty="0" smtClean="0"/>
              <a:t>Faculty-librarians gap in academic library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670" y="1150222"/>
            <a:ext cx="9457448" cy="57443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3081" y="1310186"/>
            <a:ext cx="738664" cy="423129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Library Journal and </a:t>
            </a:r>
            <a:r>
              <a:rPr lang="en-US" dirty="0" smtClean="0"/>
              <a:t>Gale, report from</a:t>
            </a:r>
          </a:p>
          <a:p>
            <a:r>
              <a:rPr lang="en-US" dirty="0" smtClean="0"/>
              <a:t> </a:t>
            </a:r>
            <a:r>
              <a:rPr lang="en-US" dirty="0"/>
              <a:t>www.thedigitalshift.com/research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2982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Change possible?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sz="3200" dirty="0" smtClean="0"/>
              <a:t>For librarians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Change of ethos and attitude</a:t>
            </a:r>
          </a:p>
          <a:p>
            <a:r>
              <a:rPr lang="en-US" sz="2400" dirty="0" smtClean="0"/>
              <a:t>Conversation partners </a:t>
            </a:r>
          </a:p>
          <a:p>
            <a:r>
              <a:rPr lang="en-US" sz="2400" dirty="0" smtClean="0"/>
              <a:t>Educators – translators</a:t>
            </a:r>
          </a:p>
          <a:p>
            <a:r>
              <a:rPr lang="en-US" sz="2400" dirty="0"/>
              <a:t>P</a:t>
            </a:r>
            <a:r>
              <a:rPr lang="en-US" sz="2400" dirty="0" smtClean="0"/>
              <a:t>roactive involvement</a:t>
            </a:r>
          </a:p>
          <a:p>
            <a:r>
              <a:rPr lang="en-US" sz="2400" dirty="0" smtClean="0"/>
              <a:t>Inform and communicate</a:t>
            </a:r>
          </a:p>
          <a:p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5665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Change possible?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sz="3200" dirty="0" smtClean="0"/>
              <a:t>For faculty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Get information, communicate</a:t>
            </a:r>
          </a:p>
          <a:p>
            <a:r>
              <a:rPr lang="en-US" sz="2400" dirty="0" smtClean="0"/>
              <a:t>Get librarians on respective committees</a:t>
            </a:r>
          </a:p>
          <a:p>
            <a:r>
              <a:rPr lang="en-US" sz="2400" dirty="0"/>
              <a:t>Collaborate in resources, training</a:t>
            </a:r>
          </a:p>
          <a:p>
            <a:r>
              <a:rPr lang="en-US" sz="2400" dirty="0"/>
              <a:t>Balance </a:t>
            </a:r>
            <a:r>
              <a:rPr lang="en-US" sz="2400" dirty="0" smtClean="0"/>
              <a:t>content delivery with teaching research skills</a:t>
            </a:r>
            <a:endParaRPr lang="en-US" sz="2400" dirty="0"/>
          </a:p>
          <a:p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6685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Bibliography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Delaney, J.G., Johnson, A.N., Johnson, T.D. &amp; </a:t>
            </a:r>
            <a:r>
              <a:rPr lang="en-US" dirty="0" err="1"/>
              <a:t>Treslan</a:t>
            </a:r>
            <a:r>
              <a:rPr lang="en-US" dirty="0"/>
              <a:t>, D.L. (2010) Students' Perceptions of Effective Teaching in Higher Education. St John's, NL: Distance Education and Learning Technologies.</a:t>
            </a:r>
          </a:p>
          <a:p>
            <a:r>
              <a:rPr lang="en-US" dirty="0"/>
              <a:t>ACRL (Association of College and Research Libraries). “Standards for Distance Learning Library Services”, http://www.ala.org/acrl/standards/guidelinesdistancelearning</a:t>
            </a:r>
          </a:p>
          <a:p>
            <a:r>
              <a:rPr lang="en-US" dirty="0"/>
              <a:t>“Bridging the Librarian-Faculty Gap in the Academic Library.” Get PDF from www.thedigitalshift.com/research.</a:t>
            </a:r>
          </a:p>
          <a:p>
            <a:r>
              <a:rPr lang="en-US" dirty="0"/>
              <a:t>Schwartz, Meredith. “Closing the Gap in Librarian-Faculty Views of Academic Libraries.” Library Journal, September 1, 2015. http://lj.libraryjournal.com/2015/09/academic-libraries/closing-gap-librarian-faculty-views-research/#_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4912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Resourcing learning in a globalized world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Theological libraries</a:t>
            </a:r>
            <a:endParaRPr lang="en-US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4836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TCM International Institute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461" y="1641809"/>
            <a:ext cx="9900745" cy="48535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31923" y="6126063"/>
            <a:ext cx="91681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bout 800 students studying at distance in 8 different CEE languages, incl. English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9714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3358" y="2973172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ll MT" panose="02020503060305020303" pitchFamily="18" charset="0"/>
              </a:rPr>
              <a:t>Disclaimers</a:t>
            </a:r>
            <a:endParaRPr lang="en-US" sz="48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0689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531345" y="1255924"/>
            <a:ext cx="10385234" cy="528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5970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7547" y="624110"/>
            <a:ext cx="9566630" cy="1280890"/>
          </a:xfrm>
        </p:spPr>
        <p:txBody>
          <a:bodyPr/>
          <a:lstStyle/>
          <a:p>
            <a:r>
              <a:rPr lang="en-US" dirty="0" smtClean="0"/>
              <a:t>Resourcing learning vs. resourcing libraries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Conversation, interaction, attention to both content and process</a:t>
            </a:r>
          </a:p>
          <a:p>
            <a:r>
              <a:rPr lang="en-US" sz="2400" dirty="0" smtClean="0"/>
              <a:t>Need to “speak three languages”: library, faculty, IT</a:t>
            </a:r>
          </a:p>
          <a:p>
            <a:r>
              <a:rPr lang="en-US" sz="2400" dirty="0" smtClean="0"/>
              <a:t>Are they all “on the same page”?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741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495" y="426355"/>
            <a:ext cx="5050079" cy="1280890"/>
          </a:xfrm>
        </p:spPr>
        <p:txBody>
          <a:bodyPr/>
          <a:lstStyle/>
          <a:p>
            <a:r>
              <a:rPr lang="en-US" dirty="0" smtClean="0"/>
              <a:t>Collection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217" y="2674188"/>
            <a:ext cx="4691482" cy="3237033"/>
          </a:xfrm>
        </p:spPr>
        <p:txBody>
          <a:bodyPr/>
          <a:lstStyle/>
          <a:p>
            <a:r>
              <a:rPr lang="en-US" sz="3200" dirty="0" smtClean="0"/>
              <a:t>What do we need?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9699" y="1"/>
            <a:ext cx="6412302" cy="565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9372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Collection development: e-resources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8806" y="2380910"/>
            <a:ext cx="8192643" cy="353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3720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128352"/>
            <a:ext cx="8911687" cy="752998"/>
          </a:xfrm>
        </p:spPr>
        <p:txBody>
          <a:bodyPr/>
          <a:lstStyle/>
          <a:p>
            <a:r>
              <a:rPr lang="en-US" dirty="0" smtClean="0"/>
              <a:t>Examples </a:t>
            </a:r>
            <a:r>
              <a:rPr lang="en-US" sz="2800" dirty="0" smtClean="0"/>
              <a:t>(far from comprehensive)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943780"/>
            <a:ext cx="8915400" cy="475194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Christian Library Consortium (ACL)</a:t>
            </a:r>
          </a:p>
          <a:p>
            <a:r>
              <a:rPr lang="en-US" sz="2400" dirty="0" smtClean="0"/>
              <a:t>ABTAPL – </a:t>
            </a:r>
            <a:r>
              <a:rPr lang="en-US" sz="2400" dirty="0" err="1" smtClean="0"/>
              <a:t>consortial</a:t>
            </a:r>
            <a:r>
              <a:rPr lang="en-US" sz="2400" dirty="0" smtClean="0"/>
              <a:t> price for e-journals</a:t>
            </a:r>
          </a:p>
          <a:p>
            <a:r>
              <a:rPr lang="en-US" sz="2400" dirty="0" smtClean="0"/>
              <a:t>Free, open-access resources:</a:t>
            </a:r>
          </a:p>
          <a:p>
            <a:pPr lvl="1"/>
            <a:r>
              <a:rPr lang="en-US" sz="2200" dirty="0"/>
              <a:t>Global Digital Library on Ethics (</a:t>
            </a:r>
            <a:r>
              <a:rPr lang="en-US" sz="2200" dirty="0" err="1" smtClean="0"/>
              <a:t>GlobeEthicsLib</a:t>
            </a:r>
            <a:r>
              <a:rPr lang="en-US" sz="2200" dirty="0" smtClean="0"/>
              <a:t>, WCC</a:t>
            </a:r>
            <a:r>
              <a:rPr lang="en-US" sz="2200" dirty="0"/>
              <a:t>), http://</a:t>
            </a:r>
            <a:r>
              <a:rPr lang="en-US" sz="2200" dirty="0" smtClean="0"/>
              <a:t>www.globethics.net</a:t>
            </a:r>
          </a:p>
          <a:p>
            <a:pPr lvl="1"/>
            <a:r>
              <a:rPr lang="en-US" sz="2200" dirty="0" smtClean="0"/>
              <a:t>STEP (</a:t>
            </a:r>
            <a:r>
              <a:rPr lang="en-US" sz="2200" dirty="0"/>
              <a:t>Tyndale), </a:t>
            </a:r>
            <a:r>
              <a:rPr lang="en-US" sz="2200" dirty="0" smtClean="0"/>
              <a:t>http://www.stepbible.org</a:t>
            </a:r>
          </a:p>
          <a:p>
            <a:pPr lvl="1"/>
            <a:r>
              <a:rPr lang="en-US" sz="2200" dirty="0" smtClean="0"/>
              <a:t>Index </a:t>
            </a:r>
            <a:r>
              <a:rPr lang="en-US" sz="2200" dirty="0" err="1" smtClean="0"/>
              <a:t>Theologicus</a:t>
            </a:r>
            <a:r>
              <a:rPr lang="en-US" sz="2200" dirty="0" smtClean="0"/>
              <a:t> (complement to ATLA)</a:t>
            </a:r>
          </a:p>
          <a:p>
            <a:pPr lvl="1"/>
            <a:r>
              <a:rPr lang="en-US" sz="2200" dirty="0" smtClean="0"/>
              <a:t>Electronic Journals Library (Regensburg), DOAJ, Free theological journals on the web (comp. by ATLA) </a:t>
            </a:r>
          </a:p>
          <a:p>
            <a:pPr lvl="1"/>
            <a:r>
              <a:rPr lang="en-US" sz="2200" dirty="0" smtClean="0"/>
              <a:t>and many, many others…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9143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a="http://schemas.openxmlformats.org/drawingml/2006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825</TotalTime>
  <Words>759</Words>
  <Application>Microsoft Macintosh PowerPoint</Application>
  <PresentationFormat>Custom</PresentationFormat>
  <Paragraphs>109</Paragraphs>
  <Slides>29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Wisp</vt:lpstr>
      <vt:lpstr>Resourcing learning in a globalized world</vt:lpstr>
      <vt:lpstr>Reality of globalization and its effects on libraries</vt:lpstr>
      <vt:lpstr>TCM International Institute</vt:lpstr>
      <vt:lpstr>Disclaimers</vt:lpstr>
      <vt:lpstr>Slide 5</vt:lpstr>
      <vt:lpstr>Resourcing learning vs. resourcing libraries</vt:lpstr>
      <vt:lpstr>Collection development</vt:lpstr>
      <vt:lpstr>Collection development: e-resources</vt:lpstr>
      <vt:lpstr>Examples (far from comprehensive)</vt:lpstr>
      <vt:lpstr>InterLibrary Loan, document delivery</vt:lpstr>
      <vt:lpstr>Partnering, networking (with local librarians, faculty, alumni)</vt:lpstr>
      <vt:lpstr>Distance/online platforms and libraries</vt:lpstr>
      <vt:lpstr>“Students’ perceptions of effective teaching” (2008 study in Newfoundland, Canada, paper read at 26th Annual Conference of Distance Teaching &amp; Learning)</vt:lpstr>
      <vt:lpstr>Library services</vt:lpstr>
      <vt:lpstr>Library involvement on LMS</vt:lpstr>
      <vt:lpstr>Slide 16</vt:lpstr>
      <vt:lpstr>Library involvement on LMS</vt:lpstr>
      <vt:lpstr>Slide 18</vt:lpstr>
      <vt:lpstr>Slide 19</vt:lpstr>
      <vt:lpstr>Library involvement on LMS</vt:lpstr>
      <vt:lpstr>and back to collaboration…</vt:lpstr>
      <vt:lpstr>Faculty-librarians gap in academic library: Librarian tasks</vt:lpstr>
      <vt:lpstr>Faculty-librarians gap in academic library: self and other perception</vt:lpstr>
      <vt:lpstr>Faculty-librarians gap in academic library: communication</vt:lpstr>
      <vt:lpstr>Faculty-librarians gap in academic library</vt:lpstr>
      <vt:lpstr>Change possible?   For librarians</vt:lpstr>
      <vt:lpstr>Change possible?   For faculty</vt:lpstr>
      <vt:lpstr>Bibliography</vt:lpstr>
      <vt:lpstr>Resourcing learning in a globalized world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Resourcing learning in a globalized world</dc:title>
  <dc:creator>Library Administration Account</dc:creator>
  <cp:lastModifiedBy>Stefanii Ferenczi</cp:lastModifiedBy>
  <cp:revision>62</cp:revision>
  <dcterms:created xsi:type="dcterms:W3CDTF">2015-12-07T18:00:40Z</dcterms:created>
  <dcterms:modified xsi:type="dcterms:W3CDTF">2015-12-07T18:03:54Z</dcterms:modified>
</cp:coreProperties>
</file>