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80" r:id="rId5"/>
    <p:sldId id="259" r:id="rId6"/>
    <p:sldId id="281" r:id="rId7"/>
    <p:sldId id="282" r:id="rId8"/>
    <p:sldId id="283" r:id="rId9"/>
    <p:sldId id="284"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7"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08" autoAdjust="0"/>
  </p:normalViewPr>
  <p:slideViewPr>
    <p:cSldViewPr>
      <p:cViewPr>
        <p:scale>
          <a:sx n="60" d="100"/>
          <a:sy n="60" d="100"/>
        </p:scale>
        <p:origin x="-792" y="53"/>
      </p:cViewPr>
      <p:guideLst>
        <p:guide orient="horz" pos="2160"/>
        <p:guide pos="2880"/>
      </p:guideLst>
    </p:cSldViewPr>
  </p:slideViewPr>
  <p:outlineViewPr>
    <p:cViewPr>
      <p:scale>
        <a:sx n="33" d="100"/>
        <a:sy n="33" d="100"/>
      </p:scale>
      <p:origin x="0" y="17563"/>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A9A07963-1CCD-4802-AE7A-C0C1F6FF1875}" type="datetimeFigureOut">
              <a:rPr lang="en-US" smtClean="0"/>
              <a:pPr/>
              <a:t>10/28/2011</a:t>
            </a:fld>
            <a:endParaRPr lang="en-US" dirty="0"/>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dirty="0"/>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020C01A1-6031-436D-AEF3-0E7962AD220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A07963-1CCD-4802-AE7A-C0C1F6FF1875}" type="datetimeFigureOut">
              <a:rPr lang="en-US" smtClean="0"/>
              <a:pPr/>
              <a:t>10/28/2011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0C01A1-6031-436D-AEF3-0E7962AD220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A07963-1CCD-4802-AE7A-C0C1F6FF1875}" type="datetimeFigureOut">
              <a:rPr lang="en-US" smtClean="0"/>
              <a:pPr/>
              <a:t>10/28/2011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0C01A1-6031-436D-AEF3-0E7962AD220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A9A07963-1CCD-4802-AE7A-C0C1F6FF1875}" type="datetimeFigureOut">
              <a:rPr lang="en-US" smtClean="0"/>
              <a:pPr/>
              <a:t>10/28/2011</a:t>
            </a:fld>
            <a:endParaRPr lang="en-US" dirty="0"/>
          </a:p>
        </p:txBody>
      </p:sp>
      <p:sp>
        <p:nvSpPr>
          <p:cNvPr id="5" name="Footer Placeholder 4"/>
          <p:cNvSpPr>
            <a:spLocks noGrp="1"/>
          </p:cNvSpPr>
          <p:nvPr>
            <p:ph type="ftr" sz="quarter" idx="11"/>
          </p:nvPr>
        </p:nvSpPr>
        <p:spPr>
          <a:xfrm>
            <a:off x="457200" y="6480969"/>
            <a:ext cx="4260056" cy="300831"/>
          </a:xfrm>
        </p:spPr>
        <p:txBody>
          <a:bodyPr/>
          <a:lstStyle/>
          <a:p>
            <a:endParaRPr lang="en-US" dirty="0"/>
          </a:p>
        </p:txBody>
      </p:sp>
      <p:sp>
        <p:nvSpPr>
          <p:cNvPr id="6" name="Slide Number Placeholder 5"/>
          <p:cNvSpPr>
            <a:spLocks noGrp="1"/>
          </p:cNvSpPr>
          <p:nvPr>
            <p:ph type="sldNum" sz="quarter" idx="12"/>
          </p:nvPr>
        </p:nvSpPr>
        <p:spPr/>
        <p:txBody>
          <a:bodyPr/>
          <a:lstStyle/>
          <a:p>
            <a:fld id="{020C01A1-6031-436D-AEF3-0E7962AD220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dirty="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Date Placeholder 3"/>
          <p:cNvSpPr>
            <a:spLocks noGrp="1"/>
          </p:cNvSpPr>
          <p:nvPr>
            <p:ph type="dt" sz="half" idx="10"/>
          </p:nvPr>
        </p:nvSpPr>
        <p:spPr>
          <a:xfrm>
            <a:off x="6955632" y="6477000"/>
            <a:ext cx="2133600" cy="304800"/>
          </a:xfrm>
        </p:spPr>
        <p:txBody>
          <a:bodyPr/>
          <a:lstStyle/>
          <a:p>
            <a:fld id="{A9A07963-1CCD-4802-AE7A-C0C1F6FF1875}" type="datetimeFigureOut">
              <a:rPr lang="en-US" smtClean="0"/>
              <a:pPr/>
              <a:t>10/28/2011</a:t>
            </a:fld>
            <a:endParaRPr lang="en-US" dirty="0"/>
          </a:p>
        </p:txBody>
      </p:sp>
      <p:sp>
        <p:nvSpPr>
          <p:cNvPr id="5" name="Footer Placeholder 4"/>
          <p:cNvSpPr>
            <a:spLocks noGrp="1"/>
          </p:cNvSpPr>
          <p:nvPr>
            <p:ph type="ftr" sz="quarter" idx="11"/>
          </p:nvPr>
        </p:nvSpPr>
        <p:spPr>
          <a:xfrm>
            <a:off x="2619376" y="6480969"/>
            <a:ext cx="4260056" cy="300831"/>
          </a:xfrm>
        </p:spPr>
        <p:txBody>
          <a:bodyPr/>
          <a:lstStyle/>
          <a:p>
            <a:endParaRPr lang="en-US" dirty="0"/>
          </a:p>
        </p:txBody>
      </p:sp>
      <p:sp>
        <p:nvSpPr>
          <p:cNvPr id="6" name="Slide Number Placeholder 5"/>
          <p:cNvSpPr>
            <a:spLocks noGrp="1"/>
          </p:cNvSpPr>
          <p:nvPr>
            <p:ph type="sldNum" sz="quarter" idx="12"/>
          </p:nvPr>
        </p:nvSpPr>
        <p:spPr>
          <a:xfrm>
            <a:off x="8451056" y="809624"/>
            <a:ext cx="502920" cy="300831"/>
          </a:xfrm>
        </p:spPr>
        <p:txBody>
          <a:bodyPr/>
          <a:lstStyle/>
          <a:p>
            <a:fld id="{020C01A1-6031-436D-AEF3-0E7962AD2200}" type="slidenum">
              <a:rPr lang="en-US" smtClean="0"/>
              <a:pPr/>
              <a:t>‹#›</a:t>
            </a:fld>
            <a:endParaRPr lang="en-US" dirty="0"/>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A9A07963-1CCD-4802-AE7A-C0C1F6FF1875}" type="datetimeFigureOut">
              <a:rPr lang="en-US" smtClean="0"/>
              <a:pPr/>
              <a:t>10/28/2011</a:t>
            </a:fld>
            <a:endParaRPr lang="en-US" dirty="0"/>
          </a:p>
        </p:txBody>
      </p:sp>
      <p:sp>
        <p:nvSpPr>
          <p:cNvPr id="6" name="Footer Placeholder 5"/>
          <p:cNvSpPr>
            <a:spLocks noGrp="1"/>
          </p:cNvSpPr>
          <p:nvPr>
            <p:ph type="ftr" sz="quarter" idx="11"/>
          </p:nvPr>
        </p:nvSpPr>
        <p:spPr>
          <a:xfrm>
            <a:off x="457200" y="6480969"/>
            <a:ext cx="4260056" cy="301752"/>
          </a:xfrm>
        </p:spPr>
        <p:txBody>
          <a:bodyPr/>
          <a:lstStyle/>
          <a:p>
            <a:endParaRPr lang="en-US" dirty="0"/>
          </a:p>
        </p:txBody>
      </p:sp>
      <p:sp>
        <p:nvSpPr>
          <p:cNvPr id="7" name="Slide Number Placeholder 6"/>
          <p:cNvSpPr>
            <a:spLocks noGrp="1"/>
          </p:cNvSpPr>
          <p:nvPr>
            <p:ph type="sldNum" sz="quarter" idx="12"/>
          </p:nvPr>
        </p:nvSpPr>
        <p:spPr>
          <a:xfrm>
            <a:off x="7589520" y="6480969"/>
            <a:ext cx="502920" cy="301752"/>
          </a:xfrm>
        </p:spPr>
        <p:txBody>
          <a:bodyPr/>
          <a:lstStyle/>
          <a:p>
            <a:fld id="{020C01A1-6031-436D-AEF3-0E7962AD220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A9A07963-1CCD-4802-AE7A-C0C1F6FF1875}" type="datetimeFigureOut">
              <a:rPr lang="en-US" smtClean="0"/>
              <a:pPr/>
              <a:t>10/28/2011</a:t>
            </a:fld>
            <a:endParaRPr lang="en-US" dirty="0"/>
          </a:p>
        </p:txBody>
      </p:sp>
      <p:sp>
        <p:nvSpPr>
          <p:cNvPr id="8" name="Footer Placeholder 7"/>
          <p:cNvSpPr>
            <a:spLocks noGrp="1"/>
          </p:cNvSpPr>
          <p:nvPr>
            <p:ph type="ftr" sz="quarter" idx="11"/>
          </p:nvPr>
        </p:nvSpPr>
        <p:spPr>
          <a:xfrm>
            <a:off x="457200" y="6480969"/>
            <a:ext cx="4261104" cy="301752"/>
          </a:xfrm>
        </p:spPr>
        <p:txBody>
          <a:bodyPr/>
          <a:lstStyle/>
          <a:p>
            <a:endParaRPr lang="en-US" dirty="0"/>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020C01A1-6031-436D-AEF3-0E7962AD2200}"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9A07963-1CCD-4802-AE7A-C0C1F6FF1875}" type="datetimeFigureOut">
              <a:rPr lang="en-US" smtClean="0"/>
              <a:pPr/>
              <a:t>10/28/2011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20C01A1-6031-436D-AEF3-0E7962AD220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A9A07963-1CCD-4802-AE7A-C0C1F6FF1875}" type="datetimeFigureOut">
              <a:rPr lang="en-US" smtClean="0"/>
              <a:pPr/>
              <a:t>10/28/2011</a:t>
            </a:fld>
            <a:endParaRPr lang="en-US" dirty="0"/>
          </a:p>
        </p:txBody>
      </p:sp>
      <p:sp>
        <p:nvSpPr>
          <p:cNvPr id="3" name="Footer Placeholder 2"/>
          <p:cNvSpPr>
            <a:spLocks noGrp="1"/>
          </p:cNvSpPr>
          <p:nvPr>
            <p:ph type="ftr" sz="quarter" idx="11"/>
          </p:nvPr>
        </p:nvSpPr>
        <p:spPr>
          <a:xfrm>
            <a:off x="457200" y="6481890"/>
            <a:ext cx="4260056" cy="300831"/>
          </a:xfrm>
        </p:spPr>
        <p:txBody>
          <a:bodyPr/>
          <a:lstStyle/>
          <a:p>
            <a:endParaRPr lang="en-US" dirty="0"/>
          </a:p>
        </p:txBody>
      </p:sp>
      <p:sp>
        <p:nvSpPr>
          <p:cNvPr id="4" name="Slide Number Placeholder 3"/>
          <p:cNvSpPr>
            <a:spLocks noGrp="1"/>
          </p:cNvSpPr>
          <p:nvPr>
            <p:ph type="sldNum" sz="quarter" idx="12"/>
          </p:nvPr>
        </p:nvSpPr>
        <p:spPr>
          <a:xfrm>
            <a:off x="7589520" y="6480969"/>
            <a:ext cx="502920" cy="301752"/>
          </a:xfrm>
        </p:spPr>
        <p:txBody>
          <a:bodyPr/>
          <a:lstStyle/>
          <a:p>
            <a:fld id="{020C01A1-6031-436D-AEF3-0E7962AD220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A9A07963-1CCD-4802-AE7A-C0C1F6FF1875}" type="datetimeFigureOut">
              <a:rPr lang="en-US" smtClean="0"/>
              <a:pPr/>
              <a:t>10/28/2011</a:t>
            </a:fld>
            <a:endParaRPr lang="en-US" dirty="0"/>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dirty="0"/>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020C01A1-6031-436D-AEF3-0E7962AD2200}"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A9A07963-1CCD-4802-AE7A-C0C1F6FF1875}" type="datetimeFigureOut">
              <a:rPr lang="en-US" smtClean="0"/>
              <a:pPr/>
              <a:t>10/28/2011</a:t>
            </a:fld>
            <a:endParaRPr lang="en-US" dirty="0"/>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dirty="0"/>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020C01A1-6031-436D-AEF3-0E7962AD2200}"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A9A07963-1CCD-4802-AE7A-C0C1F6FF1875}" type="datetimeFigureOut">
              <a:rPr lang="en-US" smtClean="0"/>
              <a:pPr/>
              <a:t>10/28/2011</a:t>
            </a:fld>
            <a:endParaRPr lang="en-US" dirty="0"/>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dirty="0"/>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020C01A1-6031-436D-AEF3-0E7962AD2200}"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leadershipreview.org/2007spring/Article4.pdf" TargetMode="External"/><Relationship Id="rId7" Type="http://schemas.openxmlformats.org/officeDocument/2006/relationships/hyperlink" Target="http://anthonyholmes.org/7principles.aspx" TargetMode="External"/><Relationship Id="rId2" Type="http://schemas.openxmlformats.org/officeDocument/2006/relationships/hyperlink" Target="http://papers.ssrn.com/sol3/papers.cfm?abstract_id=1281843&amp;rec=1&amp;srcabs=224055" TargetMode="External"/><Relationship Id="rId1" Type="http://schemas.openxmlformats.org/officeDocument/2006/relationships/slideLayout" Target="../slideLayouts/slideLayout2.xml"/><Relationship Id="rId6" Type="http://schemas.openxmlformats.org/officeDocument/2006/relationships/hyperlink" Target="http://dx.doi.org/10.1177/1523422308316450" TargetMode="External"/><Relationship Id="rId5" Type="http://schemas.openxmlformats.org/officeDocument/2006/relationships/hyperlink" Target="http://en.wikipedia.org/wiki/Digital_object_identifier" TargetMode="External"/><Relationship Id="rId4" Type="http://schemas.openxmlformats.org/officeDocument/2006/relationships/hyperlink" Target="http://adh.sagepub.com/cgi/content/short/10/3/352"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56792"/>
            <a:ext cx="5148064" cy="1512168"/>
          </a:xfrm>
        </p:spPr>
        <p:txBody>
          <a:bodyPr>
            <a:noAutofit/>
          </a:bodyPr>
          <a:lstStyle/>
          <a:p>
            <a:pPr algn="l"/>
            <a:r>
              <a:rPr lang="en-GB" sz="3600" b="1" noProof="0" dirty="0" smtClean="0"/>
              <a:t>THE CHALLENGES OF</a:t>
            </a:r>
            <a:br>
              <a:rPr lang="en-GB" sz="3600" b="1" noProof="0" dirty="0" smtClean="0"/>
            </a:br>
            <a:r>
              <a:rPr lang="en-GB" sz="3600" b="1" noProof="0" dirty="0" smtClean="0"/>
              <a:t>INSTITUTIONAL CRISIS MANAGEMENT</a:t>
            </a:r>
            <a:endParaRPr lang="en-GB" sz="3600" noProof="0" dirty="0"/>
          </a:p>
        </p:txBody>
      </p:sp>
      <p:sp>
        <p:nvSpPr>
          <p:cNvPr id="3" name="Subtitle 2"/>
          <p:cNvSpPr>
            <a:spLocks noGrp="1"/>
          </p:cNvSpPr>
          <p:nvPr>
            <p:ph type="subTitle" idx="1"/>
          </p:nvPr>
        </p:nvSpPr>
        <p:spPr>
          <a:xfrm>
            <a:off x="540544" y="3789040"/>
            <a:ext cx="8062912" cy="2592288"/>
          </a:xfrm>
        </p:spPr>
        <p:txBody>
          <a:bodyPr/>
          <a:lstStyle/>
          <a:p>
            <a:r>
              <a:rPr lang="en-GB" b="1" noProof="0" dirty="0" smtClean="0"/>
              <a:t>EEAA General Assembly Seminar</a:t>
            </a:r>
          </a:p>
          <a:p>
            <a:r>
              <a:rPr lang="en-GB" b="1" noProof="0" dirty="0" smtClean="0"/>
              <a:t>London, 28 October 2011</a:t>
            </a:r>
          </a:p>
          <a:p>
            <a:r>
              <a:rPr lang="en-GB" b="1" noProof="0" dirty="0" smtClean="0"/>
              <a:t>Dr. Paul Sanders</a:t>
            </a:r>
            <a:endParaRPr lang="en-GB" b="1" noProof="0" dirty="0"/>
          </a:p>
        </p:txBody>
      </p:sp>
      <p:pic>
        <p:nvPicPr>
          <p:cNvPr id="4" name="Picture 3" descr="CrisisManagement-full.jpg"/>
          <p:cNvPicPr>
            <a:picLocks noChangeAspect="1"/>
          </p:cNvPicPr>
          <p:nvPr/>
        </p:nvPicPr>
        <p:blipFill>
          <a:blip r:embed="rId2" cstate="print"/>
          <a:stretch>
            <a:fillRect/>
          </a:stretch>
        </p:blipFill>
        <p:spPr>
          <a:xfrm>
            <a:off x="5148064" y="235848"/>
            <a:ext cx="3810000" cy="254508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noProof="0" dirty="0" smtClean="0"/>
              <a:t>2.0  A MEDICAL PARADIGM</a:t>
            </a:r>
            <a:endParaRPr lang="en-GB" b="1" noProof="0" dirty="0"/>
          </a:p>
        </p:txBody>
      </p:sp>
      <p:sp>
        <p:nvSpPr>
          <p:cNvPr id="3" name="Content Placeholder 2"/>
          <p:cNvSpPr>
            <a:spLocks noGrp="1"/>
          </p:cNvSpPr>
          <p:nvPr>
            <p:ph idx="1"/>
          </p:nvPr>
        </p:nvSpPr>
        <p:spPr/>
        <p:txBody>
          <a:bodyPr/>
          <a:lstStyle/>
          <a:p>
            <a:pPr>
              <a:buNone/>
            </a:pPr>
            <a:r>
              <a:rPr lang="en-GB" noProof="0" dirty="0" smtClean="0"/>
              <a:t>1. Prevention</a:t>
            </a:r>
          </a:p>
          <a:p>
            <a:pPr>
              <a:buNone/>
            </a:pPr>
            <a:r>
              <a:rPr lang="en-GB" noProof="0" dirty="0" smtClean="0"/>
              <a:t>2. Emergency Treatment</a:t>
            </a:r>
          </a:p>
          <a:p>
            <a:pPr>
              <a:buNone/>
            </a:pPr>
            <a:r>
              <a:rPr lang="en-GB" noProof="0" dirty="0" smtClean="0"/>
              <a:t>3. Symptoms</a:t>
            </a:r>
          </a:p>
          <a:p>
            <a:pPr>
              <a:buNone/>
            </a:pPr>
            <a:r>
              <a:rPr lang="en-GB" noProof="0" dirty="0" smtClean="0"/>
              <a:t>4. Diagnosis</a:t>
            </a:r>
          </a:p>
          <a:p>
            <a:pPr>
              <a:buNone/>
            </a:pPr>
            <a:r>
              <a:rPr lang="en-GB" noProof="0" dirty="0" smtClean="0"/>
              <a:t>5. Treatment</a:t>
            </a:r>
            <a:endParaRPr lang="en-GB" noProof="0" dirty="0"/>
          </a:p>
        </p:txBody>
      </p:sp>
      <p:pic>
        <p:nvPicPr>
          <p:cNvPr id="16385" name="Picture 1" descr="C:\Users\Paul Sanders\AppData\Local\Microsoft\Windows\Temporary Internet Files\Content.IE5\DJ6WN91Y\MC900436141[1].wmf"/>
          <p:cNvPicPr>
            <a:picLocks noChangeAspect="1" noChangeArrowheads="1"/>
          </p:cNvPicPr>
          <p:nvPr/>
        </p:nvPicPr>
        <p:blipFill>
          <a:blip r:embed="rId2" cstate="print"/>
          <a:srcRect/>
          <a:stretch>
            <a:fillRect/>
          </a:stretch>
        </p:blipFill>
        <p:spPr bwMode="auto">
          <a:xfrm>
            <a:off x="5580112" y="1628800"/>
            <a:ext cx="3261058" cy="3168352"/>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smtClean="0"/>
              <a:t>PREVENTION</a:t>
            </a:r>
            <a:endParaRPr lang="en-GB" noProof="0" dirty="0"/>
          </a:p>
        </p:txBody>
      </p:sp>
      <p:sp>
        <p:nvSpPr>
          <p:cNvPr id="3" name="Content Placeholder 2"/>
          <p:cNvSpPr>
            <a:spLocks noGrp="1"/>
          </p:cNvSpPr>
          <p:nvPr>
            <p:ph idx="1"/>
          </p:nvPr>
        </p:nvSpPr>
        <p:spPr>
          <a:xfrm>
            <a:off x="457200" y="2132856"/>
            <a:ext cx="8229600" cy="4321952"/>
          </a:xfrm>
        </p:spPr>
        <p:txBody>
          <a:bodyPr>
            <a:normAutofit lnSpcReduction="10000"/>
          </a:bodyPr>
          <a:lstStyle/>
          <a:p>
            <a:r>
              <a:rPr lang="en-GB" noProof="0" dirty="0" smtClean="0"/>
              <a:t>Disease is the result of : </a:t>
            </a:r>
            <a:endParaRPr lang="en-GB" noProof="0" dirty="0" smtClean="0"/>
          </a:p>
          <a:p>
            <a:pPr lvl="1"/>
            <a:r>
              <a:rPr lang="en-GB" noProof="0" dirty="0" smtClean="0"/>
              <a:t>Neglect</a:t>
            </a:r>
          </a:p>
          <a:p>
            <a:pPr lvl="1"/>
            <a:r>
              <a:rPr lang="en-GB" dirty="0" smtClean="0"/>
              <a:t>Genetics</a:t>
            </a:r>
          </a:p>
          <a:p>
            <a:pPr lvl="1"/>
            <a:r>
              <a:rPr lang="en-GB" noProof="0" dirty="0" smtClean="0"/>
              <a:t>Untreated disease</a:t>
            </a:r>
          </a:p>
          <a:p>
            <a:r>
              <a:rPr lang="en-GB" dirty="0" smtClean="0"/>
              <a:t>Accreditation as Prevention: </a:t>
            </a:r>
            <a:r>
              <a:rPr lang="en-GB" noProof="0" dirty="0" smtClean="0"/>
              <a:t>to systematically identify gaps, weaknesses, threats, in order to transform them into strengths and opportunities.</a:t>
            </a:r>
          </a:p>
          <a:p>
            <a:pPr>
              <a:buNone/>
            </a:pPr>
            <a:r>
              <a:rPr lang="en-GB" noProof="0" dirty="0" smtClean="0"/>
              <a:t> </a:t>
            </a:r>
          </a:p>
          <a:p>
            <a:endParaRPr lang="en-GB" noProof="0" dirty="0"/>
          </a:p>
        </p:txBody>
      </p:sp>
      <p:pic>
        <p:nvPicPr>
          <p:cNvPr id="15361" name="Picture 1" descr="C:\Users\Paul Sanders\AppData\Local\Microsoft\Windows\Temporary Internet Files\Content.IE5\XKNN0X2D\MC900157393[1].wmf"/>
          <p:cNvPicPr>
            <a:picLocks noChangeAspect="1" noChangeArrowheads="1"/>
          </p:cNvPicPr>
          <p:nvPr/>
        </p:nvPicPr>
        <p:blipFill>
          <a:blip r:embed="rId2" cstate="print"/>
          <a:srcRect/>
          <a:stretch>
            <a:fillRect/>
          </a:stretch>
        </p:blipFill>
        <p:spPr bwMode="auto">
          <a:xfrm>
            <a:off x="4788024" y="103059"/>
            <a:ext cx="1835696" cy="188578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20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GB" b="1" noProof="0" dirty="0" smtClean="0"/>
              <a:t>Emergency treatment </a:t>
            </a:r>
            <a:br>
              <a:rPr lang="en-GB" b="1" noProof="0" dirty="0" smtClean="0"/>
            </a:br>
            <a:r>
              <a:rPr lang="en-GB" b="1" noProof="0" dirty="0" smtClean="0"/>
              <a:t>(crisis intervention)</a:t>
            </a:r>
            <a:endParaRPr lang="en-GB" noProof="0" dirty="0"/>
          </a:p>
        </p:txBody>
      </p:sp>
      <p:sp>
        <p:nvSpPr>
          <p:cNvPr id="3" name="Content Placeholder 2"/>
          <p:cNvSpPr>
            <a:spLocks noGrp="1"/>
          </p:cNvSpPr>
          <p:nvPr>
            <p:ph idx="1"/>
          </p:nvPr>
        </p:nvSpPr>
        <p:spPr>
          <a:xfrm>
            <a:off x="467544" y="1988840"/>
            <a:ext cx="6419056" cy="4572000"/>
          </a:xfrm>
        </p:spPr>
        <p:txBody>
          <a:bodyPr>
            <a:normAutofit/>
          </a:bodyPr>
          <a:lstStyle/>
          <a:p>
            <a:r>
              <a:rPr lang="en-GB" noProof="0" dirty="0" smtClean="0"/>
              <a:t>First Aid, Emergency services: Help the patient survive</a:t>
            </a:r>
          </a:p>
          <a:p>
            <a:pPr lvl="0"/>
            <a:r>
              <a:rPr lang="en-GB" noProof="0" dirty="0" smtClean="0"/>
              <a:t>Emergency analysis &amp; action: to stabilise the patient </a:t>
            </a:r>
          </a:p>
          <a:p>
            <a:pPr lvl="0"/>
            <a:r>
              <a:rPr lang="en-GB" noProof="0" dirty="0" smtClean="0"/>
              <a:t>Preliminary study</a:t>
            </a:r>
          </a:p>
          <a:p>
            <a:pPr lvl="0"/>
            <a:r>
              <a:rPr lang="en-GB" noProof="0" dirty="0" smtClean="0"/>
              <a:t>If necessary, call upon external emergency services </a:t>
            </a:r>
            <a:endParaRPr lang="en-GB" noProof="0" dirty="0"/>
          </a:p>
        </p:txBody>
      </p:sp>
      <p:pic>
        <p:nvPicPr>
          <p:cNvPr id="14337" name="Picture 1" descr="C:\Users\Paul Sanders\AppData\Local\Microsoft\Windows\Temporary Internet Files\Content.IE5\DJ6WN91Y\MP900422304[1].jpg"/>
          <p:cNvPicPr>
            <a:picLocks noChangeAspect="1" noChangeArrowheads="1"/>
          </p:cNvPicPr>
          <p:nvPr/>
        </p:nvPicPr>
        <p:blipFill>
          <a:blip r:embed="rId2" cstate="print"/>
          <a:srcRect/>
          <a:stretch>
            <a:fillRect/>
          </a:stretch>
        </p:blipFill>
        <p:spPr bwMode="auto">
          <a:xfrm>
            <a:off x="7020272" y="0"/>
            <a:ext cx="2123728" cy="2123728"/>
          </a:xfrm>
          <a:prstGeom prst="rect">
            <a:avLst/>
          </a:prstGeom>
          <a:noFill/>
        </p:spPr>
      </p:pic>
      <p:pic>
        <p:nvPicPr>
          <p:cNvPr id="14339" name="Picture 3" descr="C:\Users\Paul Sanders\AppData\Local\Microsoft\Windows\Temporary Internet Files\Content.IE5\XKNN0X2D\MC900359405[1].wmf"/>
          <p:cNvPicPr>
            <a:picLocks noChangeAspect="1" noChangeArrowheads="1"/>
          </p:cNvPicPr>
          <p:nvPr/>
        </p:nvPicPr>
        <p:blipFill>
          <a:blip r:embed="rId3" cstate="print"/>
          <a:srcRect/>
          <a:stretch>
            <a:fillRect/>
          </a:stretch>
        </p:blipFill>
        <p:spPr bwMode="auto">
          <a:xfrm>
            <a:off x="6876256" y="2492896"/>
            <a:ext cx="1836115" cy="1474927"/>
          </a:xfrm>
          <a:prstGeom prst="rect">
            <a:avLst/>
          </a:prstGeom>
          <a:noFill/>
        </p:spPr>
      </p:pic>
      <p:pic>
        <p:nvPicPr>
          <p:cNvPr id="14340" name="Picture 4" descr="C:\Users\Paul Sanders\AppData\Local\Microsoft\Windows\Temporary Internet Files\Content.IE5\WQ0U0A1Y\MP900422248[1].jpg"/>
          <p:cNvPicPr>
            <a:picLocks noChangeAspect="1" noChangeArrowheads="1"/>
          </p:cNvPicPr>
          <p:nvPr/>
        </p:nvPicPr>
        <p:blipFill>
          <a:blip r:embed="rId4" cstate="print"/>
          <a:srcRect/>
          <a:stretch>
            <a:fillRect/>
          </a:stretch>
        </p:blipFill>
        <p:spPr bwMode="auto">
          <a:xfrm>
            <a:off x="6766807" y="4365104"/>
            <a:ext cx="2377193" cy="1584176"/>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smtClean="0"/>
              <a:t>SYMPTOMS (testing)</a:t>
            </a:r>
            <a:endParaRPr lang="en-GB" noProof="0" dirty="0"/>
          </a:p>
        </p:txBody>
      </p:sp>
      <p:sp>
        <p:nvSpPr>
          <p:cNvPr id="3" name="Content Placeholder 2"/>
          <p:cNvSpPr>
            <a:spLocks noGrp="1"/>
          </p:cNvSpPr>
          <p:nvPr>
            <p:ph idx="1"/>
          </p:nvPr>
        </p:nvSpPr>
        <p:spPr>
          <a:xfrm>
            <a:off x="457200" y="1882808"/>
            <a:ext cx="8229600" cy="4975192"/>
          </a:xfrm>
        </p:spPr>
        <p:txBody>
          <a:bodyPr>
            <a:normAutofit fontScale="92500" lnSpcReduction="10000"/>
          </a:bodyPr>
          <a:lstStyle/>
          <a:p>
            <a:pPr lvl="0"/>
            <a:r>
              <a:rPr lang="en-GB" b="1" noProof="0" dirty="0" smtClean="0"/>
              <a:t>Natural</a:t>
            </a:r>
            <a:r>
              <a:rPr lang="en-GB" noProof="0" dirty="0" smtClean="0"/>
              <a:t>: earthquake, tsunami, etc.</a:t>
            </a:r>
          </a:p>
          <a:p>
            <a:pPr lvl="0"/>
            <a:r>
              <a:rPr lang="en-GB" b="1" noProof="0" dirty="0" smtClean="0"/>
              <a:t>Financial</a:t>
            </a:r>
            <a:r>
              <a:rPr lang="en-GB" noProof="0" dirty="0" smtClean="0"/>
              <a:t>: symptomatic of root causes. </a:t>
            </a:r>
          </a:p>
          <a:p>
            <a:pPr lvl="0"/>
            <a:r>
              <a:rPr lang="en-GB" b="1" noProof="0" dirty="0" smtClean="0"/>
              <a:t>Political</a:t>
            </a:r>
            <a:r>
              <a:rPr lang="en-GB" noProof="0" dirty="0" smtClean="0"/>
              <a:t>: pressure, harassment, persecution </a:t>
            </a:r>
          </a:p>
          <a:p>
            <a:pPr lvl="0"/>
            <a:r>
              <a:rPr lang="en-GB" b="1" noProof="0" dirty="0" smtClean="0"/>
              <a:t>Economic</a:t>
            </a:r>
            <a:r>
              <a:rPr lang="en-GB" noProof="0" dirty="0" smtClean="0"/>
              <a:t>:  critical lack of funding due to a national economic crisis</a:t>
            </a:r>
          </a:p>
          <a:p>
            <a:pPr lvl="0"/>
            <a:r>
              <a:rPr lang="en-GB" b="1" noProof="0" dirty="0" smtClean="0"/>
              <a:t>Governance</a:t>
            </a:r>
            <a:r>
              <a:rPr lang="en-GB" noProof="0" dirty="0" smtClean="0"/>
              <a:t>: our board: institutional backbone or Achilles heel ?</a:t>
            </a:r>
          </a:p>
          <a:p>
            <a:pPr lvl="0"/>
            <a:r>
              <a:rPr lang="en-GB" b="1" noProof="0" dirty="0" smtClean="0"/>
              <a:t>Relational</a:t>
            </a:r>
            <a:r>
              <a:rPr lang="en-GB" noProof="0" dirty="0" smtClean="0"/>
              <a:t>: close relation – crisis and conflict resolution</a:t>
            </a:r>
          </a:p>
          <a:p>
            <a:pPr lvl="0"/>
            <a:r>
              <a:rPr lang="en-GB" b="1" noProof="0" dirty="0" smtClean="0"/>
              <a:t>Historical</a:t>
            </a:r>
            <a:r>
              <a:rPr lang="en-GB" noProof="0" dirty="0" smtClean="0"/>
              <a:t>: a necessary evolution in institutional development</a:t>
            </a:r>
          </a:p>
          <a:p>
            <a:endParaRPr lang="en-GB" noProof="0" dirty="0"/>
          </a:p>
        </p:txBody>
      </p:sp>
      <p:pic>
        <p:nvPicPr>
          <p:cNvPr id="4" name="Picture 3" descr="rheumatoid-arthritis-symptoms.jpg"/>
          <p:cNvPicPr>
            <a:picLocks noChangeAspect="1"/>
          </p:cNvPicPr>
          <p:nvPr/>
        </p:nvPicPr>
        <p:blipFill>
          <a:blip r:embed="rId2" cstate="print"/>
          <a:srcRect r="45276"/>
          <a:stretch>
            <a:fillRect/>
          </a:stretch>
        </p:blipFill>
        <p:spPr>
          <a:xfrm>
            <a:off x="7596336" y="260648"/>
            <a:ext cx="1277329" cy="1867272"/>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smtClean="0"/>
              <a:t>DIAGONOSIS</a:t>
            </a:r>
            <a:endParaRPr lang="en-GB" noProof="0" dirty="0"/>
          </a:p>
        </p:txBody>
      </p:sp>
      <p:sp>
        <p:nvSpPr>
          <p:cNvPr id="3" name="Content Placeholder 2"/>
          <p:cNvSpPr>
            <a:spLocks noGrp="1"/>
          </p:cNvSpPr>
          <p:nvPr>
            <p:ph idx="1"/>
          </p:nvPr>
        </p:nvSpPr>
        <p:spPr>
          <a:xfrm>
            <a:off x="457200" y="1556792"/>
            <a:ext cx="5194920" cy="4898016"/>
          </a:xfrm>
        </p:spPr>
        <p:txBody>
          <a:bodyPr>
            <a:normAutofit/>
          </a:bodyPr>
          <a:lstStyle/>
          <a:p>
            <a:pPr lvl="0"/>
            <a:r>
              <a:rPr lang="en-GB" b="1" noProof="0" dirty="0" smtClean="0"/>
              <a:t>Observing</a:t>
            </a:r>
            <a:r>
              <a:rPr lang="en-GB" noProof="0" dirty="0" smtClean="0"/>
              <a:t> signs, symptoms, medical history...</a:t>
            </a:r>
          </a:p>
          <a:p>
            <a:pPr lvl="0"/>
            <a:r>
              <a:rPr lang="en-GB" b="1" noProof="0" dirty="0" smtClean="0"/>
              <a:t>Testing</a:t>
            </a:r>
            <a:r>
              <a:rPr lang="en-GB" noProof="0" dirty="0" smtClean="0"/>
              <a:t> the patient re: the above</a:t>
            </a:r>
          </a:p>
          <a:p>
            <a:pPr lvl="0"/>
            <a:r>
              <a:rPr lang="en-GB" b="1" noProof="0" dirty="0" smtClean="0"/>
              <a:t>Concluding</a:t>
            </a:r>
            <a:r>
              <a:rPr lang="en-GB" noProof="0" dirty="0" smtClean="0"/>
              <a:t> and moving to the next step</a:t>
            </a:r>
          </a:p>
          <a:p>
            <a:endParaRPr lang="en-GB" noProof="0" dirty="0"/>
          </a:p>
        </p:txBody>
      </p:sp>
      <p:pic>
        <p:nvPicPr>
          <p:cNvPr id="4" name="Picture 3" descr="Dr. House.jpg"/>
          <p:cNvPicPr>
            <a:picLocks noChangeAspect="1"/>
          </p:cNvPicPr>
          <p:nvPr/>
        </p:nvPicPr>
        <p:blipFill>
          <a:blip r:embed="rId2" cstate="print"/>
          <a:stretch>
            <a:fillRect/>
          </a:stretch>
        </p:blipFill>
        <p:spPr>
          <a:xfrm>
            <a:off x="5076056" y="242846"/>
            <a:ext cx="3864163" cy="2898122"/>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smtClean="0"/>
              <a:t>TREATMENT (Therapy)</a:t>
            </a:r>
            <a:endParaRPr lang="en-GB" noProof="0" dirty="0"/>
          </a:p>
        </p:txBody>
      </p:sp>
      <p:sp>
        <p:nvSpPr>
          <p:cNvPr id="3" name="Content Placeholder 2"/>
          <p:cNvSpPr>
            <a:spLocks noGrp="1"/>
          </p:cNvSpPr>
          <p:nvPr>
            <p:ph idx="1"/>
          </p:nvPr>
        </p:nvSpPr>
        <p:spPr>
          <a:xfrm>
            <a:off x="467544" y="1916832"/>
            <a:ext cx="4546848" cy="4572000"/>
          </a:xfrm>
        </p:spPr>
        <p:txBody>
          <a:bodyPr>
            <a:normAutofit/>
          </a:bodyPr>
          <a:lstStyle/>
          <a:p>
            <a:r>
              <a:rPr lang="en-GB" noProof="0" dirty="0" smtClean="0"/>
              <a:t>Proper diagnosis</a:t>
            </a:r>
          </a:p>
          <a:p>
            <a:r>
              <a:rPr lang="en-GB" dirty="0" smtClean="0"/>
              <a:t>P</a:t>
            </a:r>
            <a:r>
              <a:rPr lang="en-GB" noProof="0" dirty="0" smtClean="0"/>
              <a:t>patient </a:t>
            </a:r>
            <a:r>
              <a:rPr lang="en-GB" noProof="0" dirty="0" smtClean="0"/>
              <a:t>willingness</a:t>
            </a:r>
          </a:p>
          <a:p>
            <a:r>
              <a:rPr lang="en-GB" noProof="0" dirty="0" smtClean="0"/>
              <a:t>Monitoring system for ongoing care &amp; prevention</a:t>
            </a:r>
            <a:endParaRPr lang="en-GB" noProof="0" dirty="0"/>
          </a:p>
        </p:txBody>
      </p:sp>
      <p:pic>
        <p:nvPicPr>
          <p:cNvPr id="5" name="Picture 4" descr="William_monitoring_small.jpg"/>
          <p:cNvPicPr>
            <a:picLocks noChangeAspect="1"/>
          </p:cNvPicPr>
          <p:nvPr/>
        </p:nvPicPr>
        <p:blipFill>
          <a:blip r:embed="rId2" cstate="print"/>
          <a:stretch>
            <a:fillRect/>
          </a:stretch>
        </p:blipFill>
        <p:spPr>
          <a:xfrm>
            <a:off x="5004048" y="1628800"/>
            <a:ext cx="3980342" cy="2880320"/>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2808"/>
            <a:ext cx="4186808" cy="4572000"/>
          </a:xfrm>
        </p:spPr>
        <p:txBody>
          <a:bodyPr>
            <a:normAutofit/>
          </a:bodyPr>
          <a:lstStyle/>
          <a:p>
            <a:pPr>
              <a:buNone/>
            </a:pPr>
            <a:r>
              <a:rPr lang="en-GB" sz="5400" b="1" dirty="0" smtClean="0"/>
              <a:t>3.0  </a:t>
            </a:r>
          </a:p>
          <a:p>
            <a:pPr>
              <a:buNone/>
            </a:pPr>
            <a:r>
              <a:rPr lang="en-GB" sz="5400" b="1" dirty="0" smtClean="0"/>
              <a:t>LEADERSHIP IN CRISIS</a:t>
            </a:r>
            <a:endParaRPr lang="en-GB" sz="5400" dirty="0"/>
          </a:p>
        </p:txBody>
      </p:sp>
      <p:pic>
        <p:nvPicPr>
          <p:cNvPr id="4" name="Picture 3" descr="leadership.png"/>
          <p:cNvPicPr>
            <a:picLocks noChangeAspect="1"/>
          </p:cNvPicPr>
          <p:nvPr/>
        </p:nvPicPr>
        <p:blipFill>
          <a:blip r:embed="rId2" cstate="print"/>
          <a:stretch>
            <a:fillRect/>
          </a:stretch>
        </p:blipFill>
        <p:spPr>
          <a:xfrm>
            <a:off x="4766320" y="1124744"/>
            <a:ext cx="3838128" cy="3838128"/>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7494"/>
            <a:ext cx="8686800" cy="1399032"/>
          </a:xfrm>
        </p:spPr>
        <p:txBody>
          <a:bodyPr/>
          <a:lstStyle/>
          <a:p>
            <a:r>
              <a:rPr lang="en-GB" noProof="0" dirty="0" smtClean="0"/>
              <a:t>Two kinds of Crisis</a:t>
            </a:r>
            <a:endParaRPr lang="en-GB" noProof="0" dirty="0"/>
          </a:p>
        </p:txBody>
      </p:sp>
      <p:sp>
        <p:nvSpPr>
          <p:cNvPr id="3" name="Content Placeholder 2"/>
          <p:cNvSpPr>
            <a:spLocks noGrp="1"/>
          </p:cNvSpPr>
          <p:nvPr>
            <p:ph idx="1"/>
          </p:nvPr>
        </p:nvSpPr>
        <p:spPr>
          <a:xfrm>
            <a:off x="457200" y="1882808"/>
            <a:ext cx="4474840" cy="4572000"/>
          </a:xfrm>
        </p:spPr>
        <p:txBody>
          <a:bodyPr/>
          <a:lstStyle/>
          <a:p>
            <a:r>
              <a:rPr lang="en-GB" noProof="0" dirty="0" smtClean="0"/>
              <a:t>Two kinds of crisis (Erika Hayes James): </a:t>
            </a:r>
          </a:p>
          <a:p>
            <a:pPr marL="578358" indent="-514350">
              <a:buAutoNum type="arabicParenBoth"/>
            </a:pPr>
            <a:r>
              <a:rPr lang="en-GB" b="1" u="sng" noProof="0" dirty="0" smtClean="0"/>
              <a:t>sudden</a:t>
            </a:r>
            <a:r>
              <a:rPr lang="en-GB" noProof="0" dirty="0" smtClean="0"/>
              <a:t> (beyond the institution’s control);</a:t>
            </a:r>
          </a:p>
          <a:p>
            <a:pPr marL="578358" indent="-514350">
              <a:buAutoNum type="arabicParenBoth"/>
            </a:pPr>
            <a:r>
              <a:rPr lang="en-GB" b="1" u="sng" noProof="0" dirty="0" smtClean="0"/>
              <a:t>smouldering</a:t>
            </a:r>
            <a:r>
              <a:rPr lang="en-GB" noProof="0" dirty="0" smtClean="0"/>
              <a:t> (from some form of negligence)</a:t>
            </a:r>
          </a:p>
          <a:p>
            <a:endParaRPr lang="en-GB" noProof="0" dirty="0"/>
          </a:p>
        </p:txBody>
      </p:sp>
      <p:pic>
        <p:nvPicPr>
          <p:cNvPr id="4" name="Picture 4" descr="image009MA8747466-0009"/>
          <p:cNvPicPr>
            <a:picLocks noChangeAspect="1" noChangeArrowheads="1"/>
          </p:cNvPicPr>
          <p:nvPr/>
        </p:nvPicPr>
        <p:blipFill>
          <a:blip r:embed="rId2" cstate="print"/>
          <a:srcRect l="29101" t="23838" r="29101" b="23919"/>
          <a:stretch>
            <a:fillRect/>
          </a:stretch>
        </p:blipFill>
        <p:spPr bwMode="auto">
          <a:xfrm>
            <a:off x="5436096" y="1124744"/>
            <a:ext cx="3312368" cy="2448272"/>
          </a:xfrm>
          <a:prstGeom prst="rect">
            <a:avLst/>
          </a:prstGeom>
          <a:noFill/>
          <a:ln w="9525">
            <a:noFill/>
            <a:miter lim="800000"/>
            <a:headEnd/>
            <a:tailEnd/>
          </a:ln>
        </p:spPr>
      </p:pic>
      <p:pic>
        <p:nvPicPr>
          <p:cNvPr id="5" name="Picture 4" descr="smoldering.jpg"/>
          <p:cNvPicPr>
            <a:picLocks noChangeAspect="1"/>
          </p:cNvPicPr>
          <p:nvPr/>
        </p:nvPicPr>
        <p:blipFill>
          <a:blip r:embed="rId3" cstate="print"/>
          <a:stretch>
            <a:fillRect/>
          </a:stretch>
        </p:blipFill>
        <p:spPr>
          <a:xfrm>
            <a:off x="4572000" y="4005064"/>
            <a:ext cx="3462021" cy="2160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smtClean="0"/>
              <a:t>Phases of Crisis</a:t>
            </a:r>
            <a:endParaRPr lang="en-GB" noProof="0" dirty="0"/>
          </a:p>
        </p:txBody>
      </p:sp>
      <p:sp>
        <p:nvSpPr>
          <p:cNvPr id="3" name="Content Placeholder 2"/>
          <p:cNvSpPr>
            <a:spLocks noGrp="1"/>
          </p:cNvSpPr>
          <p:nvPr>
            <p:ph idx="1"/>
          </p:nvPr>
        </p:nvSpPr>
        <p:spPr/>
        <p:txBody>
          <a:bodyPr>
            <a:normAutofit/>
          </a:bodyPr>
          <a:lstStyle/>
          <a:p>
            <a:r>
              <a:rPr lang="en-GB" noProof="0" dirty="0" smtClean="0"/>
              <a:t>Each phase requires specific crisis leadership competencies and character qualities : </a:t>
            </a:r>
          </a:p>
          <a:p>
            <a:pPr lvl="1"/>
            <a:r>
              <a:rPr lang="en-GB" noProof="0" dirty="0" smtClean="0"/>
              <a:t>Early-Warning Signal Detection </a:t>
            </a:r>
          </a:p>
          <a:p>
            <a:pPr lvl="1"/>
            <a:r>
              <a:rPr lang="en-GB" noProof="0" dirty="0" smtClean="0"/>
              <a:t>Preparation and prevention</a:t>
            </a:r>
          </a:p>
          <a:p>
            <a:pPr lvl="1"/>
            <a:r>
              <a:rPr lang="en-GB" noProof="0" dirty="0" smtClean="0"/>
              <a:t>Containment and damage control</a:t>
            </a:r>
            <a:endParaRPr lang="en-GB" b="1" noProof="0" dirty="0" smtClean="0"/>
          </a:p>
          <a:p>
            <a:pPr lvl="1"/>
            <a:r>
              <a:rPr lang="en-GB" noProof="0" dirty="0" smtClean="0"/>
              <a:t>Recovery</a:t>
            </a:r>
          </a:p>
          <a:p>
            <a:pPr lvl="1"/>
            <a:r>
              <a:rPr lang="en-GB" noProof="0" dirty="0" smtClean="0"/>
              <a:t>Learning</a:t>
            </a:r>
          </a:p>
          <a:p>
            <a:endParaRPr lang="en-GB" noProof="0" dirty="0"/>
          </a:p>
        </p:txBody>
      </p:sp>
      <p:pic>
        <p:nvPicPr>
          <p:cNvPr id="8193" name="Picture 1" descr="C:\Users\Paul Sanders\AppData\Local\Microsoft\Windows\Temporary Internet Files\Content.IE5\KTWXK6J7\MC900278856[1].wmf"/>
          <p:cNvPicPr>
            <a:picLocks noChangeAspect="1" noChangeArrowheads="1"/>
          </p:cNvPicPr>
          <p:nvPr/>
        </p:nvPicPr>
        <p:blipFill>
          <a:blip r:embed="rId2" cstate="print"/>
          <a:srcRect/>
          <a:stretch>
            <a:fillRect/>
          </a:stretch>
        </p:blipFill>
        <p:spPr bwMode="auto">
          <a:xfrm>
            <a:off x="7092280" y="0"/>
            <a:ext cx="1800200" cy="2487549"/>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4474840" cy="1045838"/>
          </a:xfrm>
        </p:spPr>
        <p:txBody>
          <a:bodyPr>
            <a:normAutofit fontScale="90000"/>
          </a:bodyPr>
          <a:lstStyle/>
          <a:p>
            <a:r>
              <a:rPr lang="en-GB" b="1" noProof="0" dirty="0" smtClean="0"/>
              <a:t>Crisis Leadership Competencies </a:t>
            </a:r>
            <a:r>
              <a:rPr lang="en-GB" noProof="0" dirty="0" smtClean="0"/>
              <a:t/>
            </a:r>
            <a:br>
              <a:rPr lang="en-GB" noProof="0" dirty="0" smtClean="0"/>
            </a:br>
            <a:endParaRPr lang="en-GB" noProof="0" dirty="0"/>
          </a:p>
        </p:txBody>
      </p:sp>
      <p:sp>
        <p:nvSpPr>
          <p:cNvPr id="3" name="Content Placeholder 2"/>
          <p:cNvSpPr>
            <a:spLocks noGrp="1"/>
          </p:cNvSpPr>
          <p:nvPr>
            <p:ph idx="1"/>
          </p:nvPr>
        </p:nvSpPr>
        <p:spPr>
          <a:xfrm>
            <a:off x="457200" y="1882808"/>
            <a:ext cx="6203032" cy="4572000"/>
          </a:xfrm>
        </p:spPr>
        <p:txBody>
          <a:bodyPr>
            <a:normAutofit fontScale="85000" lnSpcReduction="20000"/>
          </a:bodyPr>
          <a:lstStyle/>
          <a:p>
            <a:pPr lvl="0"/>
            <a:r>
              <a:rPr lang="en-GB" noProof="0" dirty="0" smtClean="0"/>
              <a:t>Building an environment of trust</a:t>
            </a:r>
          </a:p>
          <a:p>
            <a:pPr lvl="0"/>
            <a:r>
              <a:rPr lang="en-GB" noProof="0" dirty="0" smtClean="0"/>
              <a:t>Reforming the organization’s mindset</a:t>
            </a:r>
          </a:p>
          <a:p>
            <a:pPr lvl="0"/>
            <a:r>
              <a:rPr lang="en-GB" noProof="0" dirty="0" smtClean="0"/>
              <a:t>Identifying vulnerabilities of the organization</a:t>
            </a:r>
          </a:p>
          <a:p>
            <a:pPr lvl="0"/>
            <a:r>
              <a:rPr lang="en-GB" noProof="0" dirty="0" smtClean="0"/>
              <a:t>Taking wise &amp; rapid decisions and courageous action</a:t>
            </a:r>
          </a:p>
          <a:p>
            <a:pPr lvl="0"/>
            <a:r>
              <a:rPr lang="en-GB" noProof="0" dirty="0" smtClean="0"/>
              <a:t>Learning from crisis to effect change.</a:t>
            </a:r>
          </a:p>
          <a:p>
            <a:r>
              <a:rPr lang="en-GB" noProof="0" dirty="0" smtClean="0"/>
              <a:t>Good crisis leadership reflects the capacity of an organisation for </a:t>
            </a:r>
            <a:r>
              <a:rPr lang="en-GB" dirty="0" smtClean="0"/>
              <a:t>sustainability</a:t>
            </a:r>
            <a:endParaRPr lang="en-GB" noProof="0" dirty="0"/>
          </a:p>
        </p:txBody>
      </p:sp>
      <p:pic>
        <p:nvPicPr>
          <p:cNvPr id="5" name="Picture 4" descr="competencies.png"/>
          <p:cNvPicPr>
            <a:picLocks noChangeAspect="1"/>
          </p:cNvPicPr>
          <p:nvPr/>
        </p:nvPicPr>
        <p:blipFill>
          <a:blip r:embed="rId2" cstate="print"/>
          <a:stretch>
            <a:fillRect/>
          </a:stretch>
        </p:blipFill>
        <p:spPr>
          <a:xfrm>
            <a:off x="6163834" y="476672"/>
            <a:ext cx="2980166" cy="2232248"/>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6000" b="1" noProof="0" dirty="0" smtClean="0"/>
              <a:t>0.0   INTRODUCTION</a:t>
            </a:r>
            <a:endParaRPr lang="en-GB" sz="6000" b="1" noProof="0" dirty="0"/>
          </a:p>
        </p:txBody>
      </p:sp>
      <p:sp>
        <p:nvSpPr>
          <p:cNvPr id="3" name="Content Placeholder 2"/>
          <p:cNvSpPr>
            <a:spLocks noGrp="1"/>
          </p:cNvSpPr>
          <p:nvPr>
            <p:ph idx="1"/>
          </p:nvPr>
        </p:nvSpPr>
        <p:spPr>
          <a:xfrm>
            <a:off x="457200" y="1882808"/>
            <a:ext cx="5338936" cy="4572000"/>
          </a:xfrm>
        </p:spPr>
        <p:txBody>
          <a:bodyPr>
            <a:normAutofit/>
          </a:bodyPr>
          <a:lstStyle/>
          <a:p>
            <a:r>
              <a:rPr lang="en-GB" b="1" noProof="0" dirty="0" smtClean="0"/>
              <a:t>SEMINAR OBJECTIVE</a:t>
            </a:r>
            <a:r>
              <a:rPr lang="en-GB" noProof="0" dirty="0" smtClean="0"/>
              <a:t>:  Sharing of ways and means of solving our institutional crises, by focusing on increased understanding of their nature and on strategies put in place by the leader.</a:t>
            </a:r>
          </a:p>
          <a:p>
            <a:endParaRPr lang="en-GB" noProof="0" dirty="0"/>
          </a:p>
        </p:txBody>
      </p:sp>
      <p:pic>
        <p:nvPicPr>
          <p:cNvPr id="19457" name="Picture 1" descr="C:\Users\Paul Sanders\AppData\Local\Microsoft\Windows\Temporary Internet Files\Content.IE5\DJ6WN91Y\MC900335661[1].wmf"/>
          <p:cNvPicPr>
            <a:picLocks noChangeAspect="1" noChangeArrowheads="1"/>
          </p:cNvPicPr>
          <p:nvPr/>
        </p:nvPicPr>
        <p:blipFill>
          <a:blip r:embed="rId2" cstate="print"/>
          <a:srcRect/>
          <a:stretch>
            <a:fillRect/>
          </a:stretch>
        </p:blipFill>
        <p:spPr bwMode="auto">
          <a:xfrm>
            <a:off x="5076056" y="1628800"/>
            <a:ext cx="3609315" cy="2284491"/>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48680"/>
            <a:ext cx="6372200" cy="1117846"/>
          </a:xfrm>
        </p:spPr>
        <p:txBody>
          <a:bodyPr>
            <a:normAutofit fontScale="90000"/>
          </a:bodyPr>
          <a:lstStyle/>
          <a:p>
            <a:r>
              <a:rPr lang="en-GB" b="1" noProof="0" dirty="0" smtClean="0"/>
              <a:t>Biblical </a:t>
            </a:r>
            <a:r>
              <a:rPr lang="en-GB" b="1" noProof="0" dirty="0" smtClean="0"/>
              <a:t>Examples:</a:t>
            </a:r>
            <a:r>
              <a:rPr lang="en-GB" b="1" noProof="0" dirty="0" smtClean="0"/>
              <a:t/>
            </a:r>
            <a:br>
              <a:rPr lang="en-GB" b="1" noProof="0" dirty="0" smtClean="0"/>
            </a:br>
            <a:r>
              <a:rPr lang="en-GB" b="1" noProof="0" dirty="0" smtClean="0"/>
              <a:t>Decisive action in </a:t>
            </a:r>
            <a:r>
              <a:rPr lang="en-GB" b="1" noProof="0" dirty="0" smtClean="0"/>
              <a:t>crisis</a:t>
            </a:r>
            <a:r>
              <a:rPr lang="en-GB" noProof="0" dirty="0" smtClean="0"/>
              <a:t/>
            </a:r>
            <a:br>
              <a:rPr lang="en-GB" noProof="0" dirty="0" smtClean="0"/>
            </a:br>
            <a:endParaRPr lang="en-GB" noProof="0" dirty="0"/>
          </a:p>
        </p:txBody>
      </p:sp>
      <p:sp>
        <p:nvSpPr>
          <p:cNvPr id="3" name="Content Placeholder 2"/>
          <p:cNvSpPr>
            <a:spLocks noGrp="1"/>
          </p:cNvSpPr>
          <p:nvPr>
            <p:ph idx="1"/>
          </p:nvPr>
        </p:nvSpPr>
        <p:spPr/>
        <p:txBody>
          <a:bodyPr>
            <a:normAutofit/>
          </a:bodyPr>
          <a:lstStyle/>
          <a:p>
            <a:pPr lvl="0"/>
            <a:r>
              <a:rPr lang="en-GB" noProof="0" dirty="0" smtClean="0"/>
              <a:t>Joseph : managing famine</a:t>
            </a:r>
          </a:p>
          <a:p>
            <a:pPr lvl="0"/>
            <a:r>
              <a:rPr lang="en-GB" noProof="0" dirty="0" smtClean="0"/>
              <a:t>Moses : managing liberation, rebellion, succession</a:t>
            </a:r>
          </a:p>
          <a:p>
            <a:pPr lvl="0"/>
            <a:r>
              <a:rPr lang="en-GB" noProof="0" dirty="0" smtClean="0"/>
              <a:t>Nehemiah : managing renovation</a:t>
            </a:r>
          </a:p>
          <a:p>
            <a:pPr lvl="0"/>
            <a:r>
              <a:rPr lang="en-GB" noProof="0" dirty="0" smtClean="0"/>
              <a:t>Esther : preventing genocide and managing the future of an exiled people</a:t>
            </a:r>
          </a:p>
          <a:p>
            <a:pPr lvl="0"/>
            <a:r>
              <a:rPr lang="en-GB" noProof="0" dirty="0" smtClean="0"/>
              <a:t>Apostles (Acts 6 &amp; 15) : preventing/ managing dissension and potential division in the early Church</a:t>
            </a:r>
          </a:p>
          <a:p>
            <a:endParaRPr lang="en-GB" noProof="0" dirty="0"/>
          </a:p>
        </p:txBody>
      </p:sp>
      <p:pic>
        <p:nvPicPr>
          <p:cNvPr id="6145" name="Picture 1" descr="C:\Users\Paul Sanders\AppData\Local\Microsoft\Windows\Temporary Internet Files\Content.IE5\KTWXK6J7\MP900443601[1].jpg"/>
          <p:cNvPicPr>
            <a:picLocks noChangeAspect="1" noChangeArrowheads="1"/>
          </p:cNvPicPr>
          <p:nvPr/>
        </p:nvPicPr>
        <p:blipFill>
          <a:blip r:embed="rId2" cstate="print"/>
          <a:srcRect/>
          <a:stretch>
            <a:fillRect/>
          </a:stretch>
        </p:blipFill>
        <p:spPr bwMode="auto">
          <a:xfrm>
            <a:off x="6556248" y="404664"/>
            <a:ext cx="2587752" cy="1722120"/>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b="1" noProof="0" dirty="0" smtClean="0"/>
              <a:t>4.0	</a:t>
            </a:r>
          </a:p>
          <a:p>
            <a:pPr>
              <a:buNone/>
            </a:pPr>
            <a:r>
              <a:rPr lang="en-GB" b="1" noProof="0" dirty="0" smtClean="0"/>
              <a:t>PRACTICAL PRINCIPLES</a:t>
            </a:r>
          </a:p>
          <a:p>
            <a:pPr>
              <a:buNone/>
            </a:pPr>
            <a:r>
              <a:rPr lang="en-GB" b="1" noProof="0" dirty="0" smtClean="0"/>
              <a:t>OF CRISIS MANAGEMENT</a:t>
            </a:r>
            <a:r>
              <a:rPr lang="en-GB" noProof="0" dirty="0" smtClean="0"/>
              <a:t/>
            </a:r>
            <a:br>
              <a:rPr lang="en-GB" noProof="0" dirty="0" smtClean="0"/>
            </a:br>
            <a:endParaRPr lang="en-GB" noProof="0" dirty="0"/>
          </a:p>
        </p:txBody>
      </p:sp>
      <p:pic>
        <p:nvPicPr>
          <p:cNvPr id="5" name="Picture 4" descr="principlesribbon.jpg"/>
          <p:cNvPicPr>
            <a:picLocks noChangeAspect="1"/>
          </p:cNvPicPr>
          <p:nvPr/>
        </p:nvPicPr>
        <p:blipFill>
          <a:blip r:embed="rId2" cstate="print"/>
          <a:stretch>
            <a:fillRect/>
          </a:stretch>
        </p:blipFill>
        <p:spPr>
          <a:xfrm>
            <a:off x="5364088" y="1844824"/>
            <a:ext cx="3568451" cy="2376264"/>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noProof="0" dirty="0" smtClean="0"/>
              <a:t>ATTITUDE</a:t>
            </a:r>
            <a:endParaRPr lang="en-GB" b="1" noProof="0" dirty="0"/>
          </a:p>
        </p:txBody>
      </p:sp>
      <p:sp>
        <p:nvSpPr>
          <p:cNvPr id="3" name="Content Placeholder 2"/>
          <p:cNvSpPr>
            <a:spLocks noGrp="1"/>
          </p:cNvSpPr>
          <p:nvPr>
            <p:ph idx="1"/>
          </p:nvPr>
        </p:nvSpPr>
        <p:spPr/>
        <p:txBody>
          <a:bodyPr/>
          <a:lstStyle/>
          <a:p>
            <a:pPr lvl="0"/>
            <a:r>
              <a:rPr lang="en-GB" noProof="0" dirty="0" smtClean="0"/>
              <a:t>See crisis by seeing it as an opportunity for institutional development and growth</a:t>
            </a:r>
          </a:p>
          <a:p>
            <a:pPr lvl="0"/>
            <a:r>
              <a:rPr lang="en-GB" b="1" noProof="0" dirty="0" smtClean="0"/>
              <a:t>Recognise that the current crisis may be the result of the failure to prepare for crisis. “If we fail to prepare for crisis, we prepare to fail” (the importance of prevention)</a:t>
            </a:r>
            <a:endParaRPr lang="en-GB" noProof="0" dirty="0" smtClean="0"/>
          </a:p>
          <a:p>
            <a:r>
              <a:rPr lang="en-GB" noProof="0" dirty="0" smtClean="0"/>
              <a:t> </a:t>
            </a:r>
            <a:endParaRPr lang="en-GB" noProof="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noProof="0" dirty="0" smtClean="0"/>
              <a:t>ANALYSIS</a:t>
            </a:r>
            <a:endParaRPr lang="en-GB" b="1" noProof="0" dirty="0"/>
          </a:p>
        </p:txBody>
      </p:sp>
      <p:sp>
        <p:nvSpPr>
          <p:cNvPr id="3" name="Content Placeholder 2"/>
          <p:cNvSpPr>
            <a:spLocks noGrp="1"/>
          </p:cNvSpPr>
          <p:nvPr>
            <p:ph idx="1"/>
          </p:nvPr>
        </p:nvSpPr>
        <p:spPr/>
        <p:txBody>
          <a:bodyPr>
            <a:normAutofit fontScale="92500" lnSpcReduction="10000"/>
          </a:bodyPr>
          <a:lstStyle/>
          <a:p>
            <a:pPr lvl="0"/>
            <a:r>
              <a:rPr lang="en-GB" noProof="0" dirty="0" smtClean="0"/>
              <a:t>Identify the scale of the problem – to what extent has the disease spread?</a:t>
            </a:r>
          </a:p>
          <a:p>
            <a:pPr lvl="0"/>
            <a:r>
              <a:rPr lang="en-GB" noProof="0" dirty="0" smtClean="0"/>
              <a:t>Obtain multiple opinions in the decision making process (wisdom in multiple counsellors): A wide spectrum of people, including external people who are experienced in crisis management and not involved emotionally with the problem/situation and have no conflict of interest in becoming involved.</a:t>
            </a:r>
          </a:p>
          <a:p>
            <a:r>
              <a:rPr lang="en-GB" noProof="0" dirty="0" smtClean="0"/>
              <a:t> </a:t>
            </a:r>
          </a:p>
          <a:p>
            <a:endParaRPr lang="en-GB" noProof="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noProof="0" dirty="0" smtClean="0"/>
              <a:t>COMMUNICATION</a:t>
            </a:r>
            <a:endParaRPr lang="en-GB" b="1" noProof="0" dirty="0"/>
          </a:p>
        </p:txBody>
      </p:sp>
      <p:sp>
        <p:nvSpPr>
          <p:cNvPr id="3" name="Content Placeholder 2"/>
          <p:cNvSpPr>
            <a:spLocks noGrp="1"/>
          </p:cNvSpPr>
          <p:nvPr>
            <p:ph idx="1"/>
          </p:nvPr>
        </p:nvSpPr>
        <p:spPr/>
        <p:txBody>
          <a:bodyPr>
            <a:normAutofit fontScale="92500" lnSpcReduction="20000"/>
          </a:bodyPr>
          <a:lstStyle/>
          <a:p>
            <a:pPr lvl="0"/>
            <a:r>
              <a:rPr lang="en-GB" noProof="0" dirty="0" smtClean="0"/>
              <a:t>To STAKEHOLDERS: Manage crisis as an opportunity to recover stakeholder trust, through proper communication – </a:t>
            </a:r>
            <a:r>
              <a:rPr lang="en-GB" b="1" noProof="0" dirty="0" smtClean="0"/>
              <a:t>silence is your worst enemy (this relates to the communication culture of the institution). Reassure your stakeholders that you intend to rectify the situation and prevent it in the future (therapy and prevention)</a:t>
            </a:r>
            <a:endParaRPr lang="en-GB" noProof="0" dirty="0" smtClean="0"/>
          </a:p>
          <a:p>
            <a:pPr lvl="0"/>
            <a:r>
              <a:rPr lang="en-GB" b="1" noProof="0" dirty="0" smtClean="0"/>
              <a:t>To OTHERS (collateral </a:t>
            </a:r>
            <a:r>
              <a:rPr lang="en-GB" b="1" noProof="0" dirty="0" smtClean="0"/>
              <a:t>damage): </a:t>
            </a:r>
            <a:r>
              <a:rPr lang="en-GB" b="1" noProof="0" dirty="0" smtClean="0"/>
              <a:t>Apologise to whom apology is due (true apology, not the false apology of “I regret any inconvenience I may have caused”)</a:t>
            </a:r>
            <a:endParaRPr lang="en-GB" noProof="0" dirty="0" smtClean="0"/>
          </a:p>
          <a:p>
            <a:endParaRPr lang="en-GB" noProof="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noProof="0" dirty="0" smtClean="0"/>
              <a:t>REFERENCES</a:t>
            </a:r>
            <a:endParaRPr lang="en-GB" b="1" noProof="0" dirty="0"/>
          </a:p>
        </p:txBody>
      </p:sp>
      <p:sp>
        <p:nvSpPr>
          <p:cNvPr id="3" name="Content Placeholder 2"/>
          <p:cNvSpPr>
            <a:spLocks noGrp="1"/>
          </p:cNvSpPr>
          <p:nvPr>
            <p:ph idx="1"/>
          </p:nvPr>
        </p:nvSpPr>
        <p:spPr>
          <a:xfrm>
            <a:off x="457200" y="1628800"/>
            <a:ext cx="8229600" cy="5229200"/>
          </a:xfrm>
        </p:spPr>
        <p:txBody>
          <a:bodyPr>
            <a:noAutofit/>
          </a:bodyPr>
          <a:lstStyle/>
          <a:p>
            <a:r>
              <a:rPr lang="en-GB" sz="1600" u="sng" noProof="0" dirty="0" smtClean="0">
                <a:hlinkClick r:id="rId2"/>
              </a:rPr>
              <a:t>"Crisis Leadership"</a:t>
            </a:r>
            <a:r>
              <a:rPr lang="en-GB" sz="1600" noProof="0" dirty="0" smtClean="0"/>
              <a:t>. </a:t>
            </a:r>
            <a:r>
              <a:rPr lang="en-GB" sz="1600" u="sng" noProof="0" dirty="0" smtClean="0">
                <a:hlinkClick r:id="rId2"/>
              </a:rPr>
              <a:t>http://papers.ssrn.com/sol3/papers.cfm?abstract_id=1281843&amp;rec=1&amp;srcabs=224055</a:t>
            </a:r>
            <a:r>
              <a:rPr lang="en-GB" sz="1600" noProof="0" dirty="0" smtClean="0"/>
              <a:t>.  </a:t>
            </a:r>
          </a:p>
          <a:p>
            <a:r>
              <a:rPr lang="en-GB" sz="1600" noProof="0" dirty="0" smtClean="0"/>
              <a:t>James, E. (Spring 2007). </a:t>
            </a:r>
            <a:r>
              <a:rPr lang="en-GB" sz="1600" u="sng" noProof="0" dirty="0" smtClean="0">
                <a:hlinkClick r:id="rId3"/>
              </a:rPr>
              <a:t>"Leadership as (Un)usual: How to Display Competence </a:t>
            </a:r>
            <a:r>
              <a:rPr lang="en-GB" sz="1600" u="sng" noProof="0" dirty="0" smtClean="0">
                <a:hlinkClick r:id="rId3"/>
              </a:rPr>
              <a:t>In Times </a:t>
            </a:r>
            <a:r>
              <a:rPr lang="en-GB" sz="1600" u="sng" noProof="0" dirty="0" smtClean="0">
                <a:hlinkClick r:id="rId3"/>
              </a:rPr>
              <a:t>of Crisis"</a:t>
            </a:r>
            <a:r>
              <a:rPr lang="en-GB" sz="1600" noProof="0" dirty="0" smtClean="0"/>
              <a:t>. </a:t>
            </a:r>
            <a:r>
              <a:rPr lang="en-GB" sz="1600" i="1" noProof="0" dirty="0" smtClean="0"/>
              <a:t>Leadership Preview</a:t>
            </a:r>
            <a:r>
              <a:rPr lang="en-GB" sz="1600" noProof="0" dirty="0" smtClean="0"/>
              <a:t>. </a:t>
            </a:r>
            <a:r>
              <a:rPr lang="en-GB" sz="1600" u="sng" noProof="0" dirty="0" smtClean="0">
                <a:hlinkClick r:id="rId3"/>
              </a:rPr>
              <a:t>http://www.leadershipreview.org/2007spring/Article4.pdf</a:t>
            </a:r>
            <a:r>
              <a:rPr lang="en-GB" sz="1600" noProof="0" dirty="0" smtClean="0"/>
              <a:t>. Retrieved 2010-06-22. </a:t>
            </a:r>
          </a:p>
          <a:p>
            <a:r>
              <a:rPr lang="en-GB" sz="1600" noProof="0" dirty="0" smtClean="0"/>
              <a:t>James, E.; James, E. H. (Vol. 10, No. 3, 2008). </a:t>
            </a:r>
            <a:r>
              <a:rPr lang="en-GB" sz="1600" u="sng" noProof="0" dirty="0" smtClean="0">
                <a:hlinkClick r:id="rId4"/>
              </a:rPr>
              <a:t>"Linking Crisis Management and Leadership Competencies: The Role of Human Resource Development"</a:t>
            </a:r>
            <a:r>
              <a:rPr lang="en-GB" sz="1600" noProof="0" dirty="0" smtClean="0"/>
              <a:t>. </a:t>
            </a:r>
            <a:r>
              <a:rPr lang="en-GB" sz="1600" i="1" noProof="0" dirty="0" smtClean="0"/>
              <a:t>Advances in Developing Human Resources</a:t>
            </a:r>
            <a:r>
              <a:rPr lang="en-GB" sz="1600" noProof="0" dirty="0" smtClean="0"/>
              <a:t> </a:t>
            </a:r>
            <a:r>
              <a:rPr lang="en-GB" sz="1600" b="1" noProof="0" dirty="0" smtClean="0"/>
              <a:t>10</a:t>
            </a:r>
            <a:r>
              <a:rPr lang="en-GB" sz="1600" noProof="0" dirty="0" smtClean="0"/>
              <a:t> (3): 352. </a:t>
            </a:r>
            <a:r>
              <a:rPr lang="en-GB" sz="1600" u="sng" noProof="0" dirty="0" smtClean="0">
                <a:hlinkClick r:id="rId5" tooltip="Digital object identifier"/>
              </a:rPr>
              <a:t>doi</a:t>
            </a:r>
            <a:r>
              <a:rPr lang="en-GB" sz="1600" noProof="0" dirty="0" smtClean="0"/>
              <a:t>:</a:t>
            </a:r>
            <a:r>
              <a:rPr lang="en-GB" sz="1600" u="sng" noProof="0" dirty="0" smtClean="0">
                <a:hlinkClick r:id="rId6"/>
              </a:rPr>
              <a:t>10.1177/1523422308316450</a:t>
            </a:r>
            <a:r>
              <a:rPr lang="en-GB" sz="1600" noProof="0" dirty="0" smtClean="0"/>
              <a:t>. </a:t>
            </a:r>
            <a:r>
              <a:rPr lang="en-GB" sz="1600" u="sng" noProof="0" dirty="0" smtClean="0">
                <a:hlinkClick r:id="rId4"/>
              </a:rPr>
              <a:t>http://adh.sagepub.com/cgi/content/short/10/3/352</a:t>
            </a:r>
            <a:r>
              <a:rPr lang="en-GB" sz="1600" noProof="0" dirty="0" smtClean="0"/>
              <a:t>. Retrieved 2010-06-22. </a:t>
            </a:r>
          </a:p>
          <a:p>
            <a:r>
              <a:rPr lang="en-GB" sz="1600" noProof="0" dirty="0" smtClean="0"/>
              <a:t>Holmes, Anthony, “7 Principles of Crisis Management”, </a:t>
            </a:r>
            <a:r>
              <a:rPr lang="en-GB" sz="1600" i="1" u="sng" noProof="0" dirty="0" smtClean="0">
                <a:hlinkClick r:id="rId7"/>
              </a:rPr>
              <a:t>http://anthonyholmes.org/7principles.aspx</a:t>
            </a:r>
            <a:r>
              <a:rPr lang="en-GB" sz="1600" noProof="0" dirty="0" smtClean="0"/>
              <a:t>.</a:t>
            </a:r>
          </a:p>
          <a:p>
            <a:r>
              <a:rPr lang="en-GB" sz="1600" noProof="0" dirty="0" smtClean="0"/>
              <a:t>James, Erika; Lynn Wooten (2010). </a:t>
            </a:r>
            <a:r>
              <a:rPr lang="en-GB" sz="1600" i="1" noProof="0" dirty="0" smtClean="0"/>
              <a:t>Leading Under Pressure</a:t>
            </a:r>
            <a:r>
              <a:rPr lang="en-GB" sz="1600" noProof="0" dirty="0" smtClean="0"/>
              <a:t>. Routledge Academic.</a:t>
            </a:r>
            <a:endParaRPr lang="en-GB" sz="1600" noProof="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noProof="0" dirty="0" smtClean="0"/>
              <a:t>DEFINITIONS:</a:t>
            </a:r>
            <a:endParaRPr lang="en-GB" noProof="0" dirty="0"/>
          </a:p>
        </p:txBody>
      </p:sp>
      <p:sp>
        <p:nvSpPr>
          <p:cNvPr id="3" name="Content Placeholder 2"/>
          <p:cNvSpPr>
            <a:spLocks noGrp="1"/>
          </p:cNvSpPr>
          <p:nvPr>
            <p:ph idx="1"/>
          </p:nvPr>
        </p:nvSpPr>
        <p:spPr>
          <a:xfrm>
            <a:off x="457200" y="2276872"/>
            <a:ext cx="8229600" cy="4177936"/>
          </a:xfrm>
        </p:spPr>
        <p:txBody>
          <a:bodyPr>
            <a:normAutofit/>
          </a:bodyPr>
          <a:lstStyle/>
          <a:p>
            <a:r>
              <a:rPr lang="en-GB" b="1" noProof="0" dirty="0" smtClean="0"/>
              <a:t>Crisis</a:t>
            </a:r>
            <a:r>
              <a:rPr lang="en-GB" noProof="0" dirty="0" smtClean="0"/>
              <a:t>: a process of transformation where the old </a:t>
            </a:r>
            <a:r>
              <a:rPr lang="en-GB" b="1" noProof="0" dirty="0" smtClean="0"/>
              <a:t>system</a:t>
            </a:r>
            <a:r>
              <a:rPr lang="en-GB" noProof="0" dirty="0" smtClean="0"/>
              <a:t> of the theological school can no longer be maintained, thus the need for change.</a:t>
            </a:r>
          </a:p>
          <a:p>
            <a:r>
              <a:rPr lang="en-GB" b="1" noProof="0" dirty="0" smtClean="0"/>
              <a:t>Crisis management</a:t>
            </a:r>
            <a:r>
              <a:rPr lang="en-GB" noProof="0" dirty="0" smtClean="0"/>
              <a:t>: the process by which a theological </a:t>
            </a:r>
            <a:r>
              <a:rPr lang="en-GB" b="1" noProof="0" dirty="0" smtClean="0"/>
              <a:t>school</a:t>
            </a:r>
            <a:r>
              <a:rPr lang="en-GB" noProof="0" dirty="0" smtClean="0"/>
              <a:t> deals with a major event that threatens to harm the organization or its stakeholders. </a:t>
            </a:r>
            <a:endParaRPr lang="en-GB" noProof="0" dirty="0"/>
          </a:p>
        </p:txBody>
      </p:sp>
      <p:pic>
        <p:nvPicPr>
          <p:cNvPr id="18434" name="Picture 2" descr="C:\Users\Paul Sanders\AppData\Local\Microsoft\Windows\Temporary Internet Files\Content.IE5\XKNN0X2D\MP900309617[1].jpg"/>
          <p:cNvPicPr>
            <a:picLocks noChangeAspect="1" noChangeArrowheads="1"/>
          </p:cNvPicPr>
          <p:nvPr/>
        </p:nvPicPr>
        <p:blipFill>
          <a:blip r:embed="rId2" cstate="print"/>
          <a:srcRect/>
          <a:stretch>
            <a:fillRect/>
          </a:stretch>
        </p:blipFill>
        <p:spPr bwMode="auto">
          <a:xfrm>
            <a:off x="6084168" y="0"/>
            <a:ext cx="3059832" cy="218268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smtClean="0"/>
              <a:t>The Nature of </a:t>
            </a:r>
            <a:r>
              <a:rPr lang="en-GB" noProof="0" dirty="0" smtClean="0"/>
              <a:t>Crisis Management</a:t>
            </a:r>
            <a:endParaRPr lang="en-GB" noProof="0" dirty="0"/>
          </a:p>
        </p:txBody>
      </p:sp>
      <p:sp>
        <p:nvSpPr>
          <p:cNvPr id="3" name="Content Placeholder 2"/>
          <p:cNvSpPr>
            <a:spLocks noGrp="1"/>
          </p:cNvSpPr>
          <p:nvPr>
            <p:ph idx="1"/>
          </p:nvPr>
        </p:nvSpPr>
        <p:spPr/>
        <p:txBody>
          <a:bodyPr>
            <a:normAutofit fontScale="92500"/>
          </a:bodyPr>
          <a:lstStyle/>
          <a:p>
            <a:r>
              <a:rPr lang="en-GB" noProof="0" dirty="0" smtClean="0"/>
              <a:t>Crisis management generally involves:</a:t>
            </a:r>
          </a:p>
          <a:p>
            <a:pPr lvl="1"/>
            <a:r>
              <a:rPr lang="en-GB" noProof="0" dirty="0" smtClean="0"/>
              <a:t>(a) a specific threat to the college </a:t>
            </a:r>
          </a:p>
          <a:p>
            <a:pPr lvl="1"/>
            <a:r>
              <a:rPr lang="en-GB" noProof="0" dirty="0" smtClean="0"/>
              <a:t>(b) the threat as an unanticipated surprise (c) a very short turnaround time for decision.</a:t>
            </a:r>
          </a:p>
          <a:p>
            <a:r>
              <a:rPr lang="en-GB" noProof="0" dirty="0" smtClean="0"/>
              <a:t>Crisis management often involves dealing with threats </a:t>
            </a:r>
            <a:r>
              <a:rPr lang="en-GB" u="sng" noProof="0" dirty="0" smtClean="0"/>
              <a:t>after</a:t>
            </a:r>
            <a:r>
              <a:rPr lang="en-GB" noProof="0" dirty="0" smtClean="0"/>
              <a:t> they have occurred.</a:t>
            </a:r>
          </a:p>
          <a:p>
            <a:r>
              <a:rPr lang="en-GB" noProof="0" dirty="0" smtClean="0"/>
              <a:t>Crisis Management necessitates leadership </a:t>
            </a:r>
            <a:r>
              <a:rPr lang="en-GB" dirty="0" smtClean="0"/>
              <a:t>able </a:t>
            </a:r>
            <a:r>
              <a:rPr lang="en-GB" noProof="0" dirty="0" smtClean="0"/>
              <a:t>to identify, assess, understand, and cope with the serious situation</a:t>
            </a:r>
            <a:r>
              <a:rPr lang="en-GB" dirty="0" smtClean="0"/>
              <a:t> at hand.</a:t>
            </a:r>
            <a:endParaRPr lang="en-GB" noProof="0" dirty="0"/>
          </a:p>
        </p:txBody>
      </p:sp>
      <p:pic>
        <p:nvPicPr>
          <p:cNvPr id="33794" name="Picture 2" descr="C:\Users\Paul Sanders\AppData\Local\Microsoft\Windows\Temporary Internet Files\Content.IE5\WQ0U0A1Y\MC900187801[1].wmf"/>
          <p:cNvPicPr>
            <a:picLocks noChangeAspect="1" noChangeArrowheads="1"/>
          </p:cNvPicPr>
          <p:nvPr/>
        </p:nvPicPr>
        <p:blipFill>
          <a:blip r:embed="rId2" cstate="print"/>
          <a:srcRect/>
          <a:stretch>
            <a:fillRect/>
          </a:stretch>
        </p:blipFill>
        <p:spPr bwMode="auto">
          <a:xfrm>
            <a:off x="7566141" y="44624"/>
            <a:ext cx="1470355" cy="183977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2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7494"/>
            <a:ext cx="8784976" cy="1399032"/>
          </a:xfrm>
        </p:spPr>
        <p:txBody>
          <a:bodyPr>
            <a:normAutofit fontScale="90000"/>
          </a:bodyPr>
          <a:lstStyle/>
          <a:p>
            <a:r>
              <a:rPr lang="en-GB" noProof="0" dirty="0" smtClean="0"/>
              <a:t>1.0  CASE STUDY:</a:t>
            </a:r>
            <a:br>
              <a:rPr lang="en-GB" noProof="0" dirty="0" smtClean="0"/>
            </a:br>
            <a:r>
              <a:rPr lang="en-GB" noProof="0" dirty="0" smtClean="0"/>
              <a:t>«A Multifaceted Institutional Crisis»</a:t>
            </a:r>
            <a:endParaRPr lang="en-GB" noProof="0" dirty="0"/>
          </a:p>
        </p:txBody>
      </p:sp>
      <p:sp>
        <p:nvSpPr>
          <p:cNvPr id="3" name="Content Placeholder 2"/>
          <p:cNvSpPr>
            <a:spLocks noGrp="1"/>
          </p:cNvSpPr>
          <p:nvPr>
            <p:ph idx="1"/>
          </p:nvPr>
        </p:nvSpPr>
        <p:spPr>
          <a:xfrm>
            <a:off x="457200" y="1882808"/>
            <a:ext cx="8229600" cy="4858560"/>
          </a:xfrm>
        </p:spPr>
        <p:txBody>
          <a:bodyPr>
            <a:normAutofit fontScale="77500" lnSpcReduction="20000"/>
          </a:bodyPr>
          <a:lstStyle/>
          <a:p>
            <a:r>
              <a:rPr lang="en-GB" sz="2900" noProof="0" dirty="0" smtClean="0"/>
              <a:t>Recently retired from a long and fruitful experience as a theological college administrator, you have accepted to become interim principal for one year of a college in crisis.</a:t>
            </a:r>
          </a:p>
          <a:p>
            <a:r>
              <a:rPr lang="en-GB" sz="2900" noProof="0" dirty="0" smtClean="0"/>
              <a:t>This crisis includes, among others, the following elements:</a:t>
            </a:r>
          </a:p>
          <a:p>
            <a:pPr lvl="1"/>
            <a:r>
              <a:rPr lang="en-GB" sz="2300" noProof="0" dirty="0" smtClean="0"/>
              <a:t>An operating budget in the </a:t>
            </a:r>
            <a:r>
              <a:rPr lang="en-GB" sz="2300" noProof="0" dirty="0" smtClean="0"/>
              <a:t>red.</a:t>
            </a:r>
            <a:endParaRPr lang="en-GB" sz="2300" noProof="0" dirty="0" smtClean="0"/>
          </a:p>
          <a:p>
            <a:pPr lvl="1"/>
            <a:r>
              <a:rPr lang="en-GB" sz="2300" noProof="0" dirty="0" smtClean="0"/>
              <a:t>A deteriorated relational climate among faculty, staff &amp; administration</a:t>
            </a:r>
          </a:p>
          <a:p>
            <a:pPr lvl="1"/>
            <a:r>
              <a:rPr lang="en-GB" sz="2300" noProof="0" dirty="0" smtClean="0"/>
              <a:t>A </a:t>
            </a:r>
            <a:r>
              <a:rPr lang="en-GB" sz="2300" i="1" noProof="0" dirty="0" smtClean="0"/>
              <a:t>laissez-faire </a:t>
            </a:r>
            <a:r>
              <a:rPr lang="en-GB" sz="2300" noProof="0" dirty="0" smtClean="0"/>
              <a:t>board</a:t>
            </a:r>
            <a:endParaRPr lang="en-GB" sz="2300" noProof="0" dirty="0" smtClean="0"/>
          </a:p>
          <a:p>
            <a:r>
              <a:rPr lang="en-GB" sz="2900" noProof="0" dirty="0" smtClean="0"/>
              <a:t>You have one year to redress the situation. It appears that the survival of the college is at stake:</a:t>
            </a:r>
          </a:p>
          <a:p>
            <a:pPr lvl="1"/>
            <a:r>
              <a:rPr lang="en-GB" sz="2300" noProof="0" dirty="0" smtClean="0"/>
              <a:t>Where do you start to remedy the situation?</a:t>
            </a:r>
          </a:p>
          <a:p>
            <a:pPr lvl="1"/>
            <a:r>
              <a:rPr lang="en-GB" sz="2300" noProof="0" dirty="0" smtClean="0"/>
              <a:t>In what order would you </a:t>
            </a:r>
            <a:r>
              <a:rPr lang="en-GB" sz="2300" noProof="0" dirty="0" smtClean="0"/>
              <a:t>address </a:t>
            </a:r>
            <a:r>
              <a:rPr lang="en-GB" sz="2300" noProof="0" dirty="0" smtClean="0"/>
              <a:t>the </a:t>
            </a:r>
            <a:r>
              <a:rPr lang="en-GB" sz="2300" noProof="0" dirty="0" smtClean="0"/>
              <a:t>crisis </a:t>
            </a:r>
            <a:r>
              <a:rPr lang="en-GB" sz="2300" noProof="0" dirty="0" smtClean="0"/>
              <a:t>issues before you?</a:t>
            </a:r>
          </a:p>
          <a:p>
            <a:pPr lvl="1"/>
            <a:r>
              <a:rPr lang="en-GB" sz="2300" noProof="0" dirty="0" smtClean="0"/>
              <a:t>What must be in place before you leave the institution? </a:t>
            </a:r>
          </a:p>
          <a:p>
            <a:pPr lvl="1"/>
            <a:r>
              <a:rPr lang="en-GB" sz="2300" noProof="0" dirty="0" smtClean="0"/>
              <a:t>What biblical examples/principles could help </a:t>
            </a:r>
            <a:r>
              <a:rPr lang="en-GB" sz="2300" noProof="0" dirty="0" smtClean="0"/>
              <a:t>you?</a:t>
            </a:r>
            <a:endParaRPr lang="en-GB" sz="2300" noProof="0" dirty="0" smtClean="0"/>
          </a:p>
          <a:p>
            <a:endParaRPr lang="en-GB" noProof="0" dirty="0"/>
          </a:p>
        </p:txBody>
      </p:sp>
      <p:pic>
        <p:nvPicPr>
          <p:cNvPr id="4" name="Picture 3" descr="seocasestudy.jpg"/>
          <p:cNvPicPr>
            <a:picLocks noChangeAspect="1"/>
          </p:cNvPicPr>
          <p:nvPr/>
        </p:nvPicPr>
        <p:blipFill>
          <a:blip r:embed="rId2" cstate="print"/>
          <a:stretch>
            <a:fillRect/>
          </a:stretch>
        </p:blipFill>
        <p:spPr>
          <a:xfrm>
            <a:off x="4932040" y="116632"/>
            <a:ext cx="1828800" cy="914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20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20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2000"/>
                                        <p:tgtEl>
                                          <p:spTgt spid="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2000"/>
                                        <p:tgtEl>
                                          <p:spTgt spid="3">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2000"/>
                                        <p:tgtEl>
                                          <p:spTgt spid="3">
                                            <p:txEl>
                                              <p:pRg st="7" end="7"/>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2000"/>
                                        <p:tgtEl>
                                          <p:spTgt spid="3">
                                            <p:txEl>
                                              <p:pRg st="8" end="8"/>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fade">
                                      <p:cBhvr>
                                        <p:cTn id="38"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Small Groups (1)</a:t>
            </a:r>
            <a:endParaRPr lang="en-US" dirty="0"/>
          </a:p>
        </p:txBody>
      </p:sp>
      <p:sp>
        <p:nvSpPr>
          <p:cNvPr id="3" name="Content Placeholder 2"/>
          <p:cNvSpPr>
            <a:spLocks noGrp="1"/>
          </p:cNvSpPr>
          <p:nvPr>
            <p:ph idx="1"/>
          </p:nvPr>
        </p:nvSpPr>
        <p:spPr/>
        <p:txBody>
          <a:bodyPr/>
          <a:lstStyle/>
          <a:p>
            <a:r>
              <a:rPr lang="fr-FR" dirty="0" smtClean="0"/>
              <a:t>Start </a:t>
            </a:r>
            <a:r>
              <a:rPr lang="fr-FR" dirty="0" err="1" smtClean="0"/>
              <a:t>with</a:t>
            </a:r>
            <a:r>
              <a:rPr lang="fr-FR" dirty="0" smtClean="0"/>
              <a:t> the </a:t>
            </a:r>
            <a:r>
              <a:rPr lang="fr-FR" dirty="0" err="1" smtClean="0"/>
              <a:t>board</a:t>
            </a:r>
            <a:r>
              <a:rPr lang="fr-FR" dirty="0" smtClean="0"/>
              <a:t>, support for </a:t>
            </a:r>
            <a:r>
              <a:rPr lang="fr-FR" dirty="0" err="1" smtClean="0"/>
              <a:t>everything</a:t>
            </a:r>
            <a:r>
              <a:rPr lang="fr-FR" dirty="0" smtClean="0"/>
              <a:t> </a:t>
            </a:r>
            <a:r>
              <a:rPr lang="fr-FR" dirty="0" err="1" smtClean="0"/>
              <a:t>else</a:t>
            </a:r>
            <a:r>
              <a:rPr lang="fr-FR" dirty="0" smtClean="0"/>
              <a:t>.</a:t>
            </a:r>
          </a:p>
          <a:p>
            <a:r>
              <a:rPr lang="fr-FR" dirty="0" err="1" smtClean="0"/>
              <a:t>Understand</a:t>
            </a:r>
            <a:r>
              <a:rPr lang="fr-FR" dirty="0" smtClean="0"/>
              <a:t> the </a:t>
            </a:r>
            <a:r>
              <a:rPr lang="fr-FR" dirty="0" err="1" smtClean="0"/>
              <a:t>problem</a:t>
            </a:r>
            <a:r>
              <a:rPr lang="fr-FR" dirty="0" smtClean="0"/>
              <a:t>,</a:t>
            </a:r>
          </a:p>
          <a:p>
            <a:r>
              <a:rPr lang="fr-FR" dirty="0" err="1" smtClean="0"/>
              <a:t>Relationships</a:t>
            </a:r>
            <a:r>
              <a:rPr lang="fr-FR" dirty="0" smtClean="0"/>
              <a:t> </a:t>
            </a:r>
            <a:r>
              <a:rPr lang="fr-FR" dirty="0" err="1" smtClean="0"/>
              <a:t>with</a:t>
            </a:r>
            <a:r>
              <a:rPr lang="fr-FR" dirty="0" smtClean="0"/>
              <a:t> the staff, </a:t>
            </a:r>
            <a:r>
              <a:rPr lang="fr-FR" dirty="0" err="1" smtClean="0"/>
              <a:t>biblical</a:t>
            </a:r>
            <a:r>
              <a:rPr lang="fr-FR" dirty="0" smtClean="0"/>
              <a:t> </a:t>
            </a:r>
            <a:r>
              <a:rPr lang="fr-FR" dirty="0" err="1" smtClean="0"/>
              <a:t>principles</a:t>
            </a:r>
            <a:endParaRPr lang="fr-FR" dirty="0" smtClean="0"/>
          </a:p>
          <a:p>
            <a:r>
              <a:rPr lang="fr-FR" dirty="0" err="1" smtClean="0"/>
              <a:t>Potential</a:t>
            </a:r>
            <a:r>
              <a:rPr lang="fr-FR" dirty="0" smtClean="0"/>
              <a:t> for new </a:t>
            </a:r>
            <a:r>
              <a:rPr lang="fr-FR" dirty="0" err="1" smtClean="0"/>
              <a:t>growth</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Small Groups (2)</a:t>
            </a:r>
            <a:endParaRPr lang="en-US" dirty="0"/>
          </a:p>
        </p:txBody>
      </p:sp>
      <p:sp>
        <p:nvSpPr>
          <p:cNvPr id="3" name="Content Placeholder 2"/>
          <p:cNvSpPr>
            <a:spLocks noGrp="1"/>
          </p:cNvSpPr>
          <p:nvPr>
            <p:ph idx="1"/>
          </p:nvPr>
        </p:nvSpPr>
        <p:spPr/>
        <p:txBody>
          <a:bodyPr>
            <a:normAutofit fontScale="92500" lnSpcReduction="10000"/>
          </a:bodyPr>
          <a:lstStyle/>
          <a:p>
            <a:r>
              <a:rPr lang="fr-FR" dirty="0" smtClean="0"/>
              <a:t>Start </a:t>
            </a:r>
            <a:r>
              <a:rPr lang="fr-FR" dirty="0" err="1" smtClean="0"/>
              <a:t>with</a:t>
            </a:r>
            <a:r>
              <a:rPr lang="fr-FR" dirty="0" smtClean="0"/>
              <a:t> </a:t>
            </a:r>
            <a:r>
              <a:rPr lang="fr-FR" dirty="0" err="1" smtClean="0"/>
              <a:t>finding</a:t>
            </a:r>
            <a:r>
              <a:rPr lang="fr-FR" dirty="0" smtClean="0"/>
              <a:t> </a:t>
            </a:r>
            <a:r>
              <a:rPr lang="fr-FR" dirty="0" err="1" smtClean="0"/>
              <a:t>facts</a:t>
            </a:r>
            <a:r>
              <a:rPr lang="fr-FR" dirty="0" smtClean="0"/>
              <a:t>: </a:t>
            </a:r>
            <a:r>
              <a:rPr lang="fr-FR" dirty="0" err="1" smtClean="0"/>
              <a:t>faculty</a:t>
            </a:r>
            <a:r>
              <a:rPr lang="fr-FR" dirty="0" smtClean="0"/>
              <a:t> first, </a:t>
            </a:r>
            <a:r>
              <a:rPr lang="fr-FR" dirty="0" err="1" smtClean="0"/>
              <a:t>individually</a:t>
            </a:r>
            <a:r>
              <a:rPr lang="fr-FR" dirty="0" smtClean="0"/>
              <a:t>, </a:t>
            </a:r>
            <a:r>
              <a:rPr lang="fr-FR" dirty="0" err="1" smtClean="0"/>
              <a:t>then</a:t>
            </a:r>
            <a:r>
              <a:rPr lang="fr-FR" dirty="0" smtClean="0"/>
              <a:t> </a:t>
            </a:r>
            <a:r>
              <a:rPr lang="fr-FR" dirty="0" err="1" smtClean="0"/>
              <a:t>into</a:t>
            </a:r>
            <a:r>
              <a:rPr lang="fr-FR" dirty="0" smtClean="0"/>
              <a:t> groups</a:t>
            </a:r>
          </a:p>
          <a:p>
            <a:r>
              <a:rPr lang="fr-FR" dirty="0" err="1" smtClean="0"/>
              <a:t>Renew</a:t>
            </a:r>
            <a:r>
              <a:rPr lang="fr-FR" dirty="0" smtClean="0"/>
              <a:t> the vision of the </a:t>
            </a:r>
            <a:r>
              <a:rPr lang="fr-FR" dirty="0" err="1" smtClean="0"/>
              <a:t>school</a:t>
            </a:r>
            <a:endParaRPr lang="fr-FR" dirty="0" smtClean="0"/>
          </a:p>
          <a:p>
            <a:r>
              <a:rPr lang="fr-FR" dirty="0" err="1" smtClean="0"/>
              <a:t>Understand</a:t>
            </a:r>
            <a:r>
              <a:rPr lang="fr-FR" dirty="0" smtClean="0"/>
              <a:t> the </a:t>
            </a:r>
            <a:r>
              <a:rPr lang="fr-FR" dirty="0" err="1" smtClean="0"/>
              <a:t>funding</a:t>
            </a:r>
            <a:r>
              <a:rPr lang="fr-FR" dirty="0" smtClean="0"/>
              <a:t> </a:t>
            </a:r>
            <a:r>
              <a:rPr lang="fr-FR" dirty="0" err="1" smtClean="0"/>
              <a:t>loss</a:t>
            </a:r>
            <a:r>
              <a:rPr lang="fr-FR" dirty="0" smtClean="0"/>
              <a:t> (books)</a:t>
            </a:r>
          </a:p>
          <a:p>
            <a:r>
              <a:rPr lang="fr-FR" dirty="0" err="1" smtClean="0"/>
              <a:t>Notify</a:t>
            </a:r>
            <a:r>
              <a:rPr lang="fr-FR" dirty="0" smtClean="0"/>
              <a:t> the </a:t>
            </a:r>
            <a:r>
              <a:rPr lang="fr-FR" dirty="0" err="1" smtClean="0"/>
              <a:t>board</a:t>
            </a:r>
            <a:r>
              <a:rPr lang="fr-FR" dirty="0" smtClean="0"/>
              <a:t> </a:t>
            </a:r>
            <a:r>
              <a:rPr lang="fr-FR" dirty="0" err="1" smtClean="0"/>
              <a:t>re</a:t>
            </a:r>
            <a:r>
              <a:rPr lang="fr-FR" dirty="0" smtClean="0"/>
              <a:t>: actions </a:t>
            </a:r>
            <a:r>
              <a:rPr lang="fr-FR" dirty="0" err="1" smtClean="0"/>
              <a:t>being</a:t>
            </a:r>
            <a:r>
              <a:rPr lang="fr-FR" dirty="0" smtClean="0"/>
              <a:t> </a:t>
            </a:r>
            <a:r>
              <a:rPr lang="fr-FR" dirty="0" err="1" smtClean="0"/>
              <a:t>taken</a:t>
            </a:r>
            <a:r>
              <a:rPr lang="fr-FR" dirty="0" smtClean="0"/>
              <a:t>, </a:t>
            </a:r>
            <a:r>
              <a:rPr lang="fr-FR" dirty="0" err="1" smtClean="0"/>
              <a:t>see</a:t>
            </a:r>
            <a:r>
              <a:rPr lang="fr-FR" dirty="0" smtClean="0"/>
              <a:t> </a:t>
            </a:r>
            <a:r>
              <a:rPr lang="fr-FR" dirty="0" err="1" smtClean="0"/>
              <a:t>their</a:t>
            </a:r>
            <a:r>
              <a:rPr lang="fr-FR" dirty="0" smtClean="0"/>
              <a:t> </a:t>
            </a:r>
            <a:r>
              <a:rPr lang="fr-FR" dirty="0" err="1" smtClean="0"/>
              <a:t>reaction</a:t>
            </a:r>
            <a:endParaRPr lang="fr-FR" dirty="0" smtClean="0"/>
          </a:p>
          <a:p>
            <a:r>
              <a:rPr lang="fr-FR" dirty="0" smtClean="0"/>
              <a:t>Explore </a:t>
            </a:r>
            <a:r>
              <a:rPr lang="fr-FR" dirty="0" err="1" smtClean="0"/>
              <a:t>with</a:t>
            </a:r>
            <a:r>
              <a:rPr lang="fr-FR" dirty="0" smtClean="0"/>
              <a:t> </a:t>
            </a:r>
            <a:r>
              <a:rPr lang="fr-FR" dirty="0" err="1" smtClean="0"/>
              <a:t>incoming</a:t>
            </a:r>
            <a:r>
              <a:rPr lang="fr-FR" dirty="0" smtClean="0"/>
              <a:t> </a:t>
            </a:r>
            <a:r>
              <a:rPr lang="fr-FR" dirty="0" err="1" smtClean="0"/>
              <a:t>president</a:t>
            </a:r>
            <a:r>
              <a:rPr lang="fr-FR" dirty="0" smtClean="0"/>
              <a:t>, </a:t>
            </a:r>
            <a:r>
              <a:rPr lang="fr-FR" dirty="0" err="1" smtClean="0"/>
              <a:t>outline</a:t>
            </a:r>
            <a:r>
              <a:rPr lang="fr-FR" dirty="0" smtClean="0"/>
              <a:t> </a:t>
            </a:r>
            <a:r>
              <a:rPr lang="fr-FR" dirty="0" err="1" smtClean="0"/>
              <a:t>with</a:t>
            </a:r>
            <a:r>
              <a:rPr lang="fr-FR" dirty="0" smtClean="0"/>
              <a:t> </a:t>
            </a:r>
            <a:r>
              <a:rPr lang="fr-FR" dirty="0" err="1" smtClean="0"/>
              <a:t>board</a:t>
            </a:r>
            <a:r>
              <a:rPr lang="fr-FR" dirty="0" smtClean="0"/>
              <a:t> &amp; top </a:t>
            </a:r>
            <a:r>
              <a:rPr lang="fr-FR" dirty="0" err="1" smtClean="0"/>
              <a:t>administrators</a:t>
            </a:r>
            <a:r>
              <a:rPr lang="fr-FR" dirty="0" smtClean="0"/>
              <a:t> </a:t>
            </a:r>
            <a:r>
              <a:rPr lang="fr-FR" dirty="0" err="1" smtClean="0"/>
              <a:t>clear</a:t>
            </a:r>
            <a:r>
              <a:rPr lang="fr-FR" dirty="0" smtClean="0"/>
              <a:t> communication </a:t>
            </a:r>
            <a:r>
              <a:rPr lang="fr-FR" dirty="0" err="1" smtClean="0"/>
              <a:t>channesl</a:t>
            </a:r>
            <a:endParaRPr lang="fr-FR" dirty="0" smtClean="0"/>
          </a:p>
          <a:p>
            <a:r>
              <a:rPr lang="fr-FR" dirty="0" err="1" smtClean="0"/>
              <a:t>Nehemiah</a:t>
            </a:r>
            <a:r>
              <a:rPr lang="fr-FR" dirty="0" smtClean="0"/>
              <a:t>, </a:t>
            </a:r>
            <a:r>
              <a:rPr lang="fr-FR" dirty="0" err="1" smtClean="0"/>
              <a:t>Philippians</a:t>
            </a:r>
            <a:r>
              <a:rPr lang="fr-FR" dirty="0" smtClean="0"/>
              <a:t> 2: respect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Small Groups (3)</a:t>
            </a:r>
            <a:endParaRPr lang="en-US" dirty="0"/>
          </a:p>
        </p:txBody>
      </p:sp>
      <p:sp>
        <p:nvSpPr>
          <p:cNvPr id="3" name="Content Placeholder 2"/>
          <p:cNvSpPr>
            <a:spLocks noGrp="1"/>
          </p:cNvSpPr>
          <p:nvPr>
            <p:ph idx="1"/>
          </p:nvPr>
        </p:nvSpPr>
        <p:spPr/>
        <p:txBody>
          <a:bodyPr>
            <a:normAutofit fontScale="92500" lnSpcReduction="20000"/>
          </a:bodyPr>
          <a:lstStyle/>
          <a:p>
            <a:r>
              <a:rPr lang="fr-FR" dirty="0" err="1" smtClean="0"/>
              <a:t>Understand</a:t>
            </a:r>
            <a:r>
              <a:rPr lang="fr-FR" dirty="0" smtClean="0"/>
              <a:t> </a:t>
            </a:r>
            <a:r>
              <a:rPr lang="fr-FR" dirty="0" err="1" smtClean="0"/>
              <a:t>relationship</a:t>
            </a:r>
            <a:r>
              <a:rPr lang="fr-FR" dirty="0" smtClean="0"/>
              <a:t> </a:t>
            </a:r>
            <a:r>
              <a:rPr lang="fr-FR" dirty="0" err="1" smtClean="0"/>
              <a:t>problems</a:t>
            </a:r>
            <a:r>
              <a:rPr lang="fr-FR" dirty="0" smtClean="0"/>
              <a:t>, (organigramme)</a:t>
            </a:r>
          </a:p>
          <a:p>
            <a:r>
              <a:rPr lang="fr-FR" dirty="0" smtClean="0"/>
              <a:t>Support </a:t>
            </a:r>
            <a:r>
              <a:rPr lang="fr-FR" dirty="0" err="1" smtClean="0"/>
              <a:t>from</a:t>
            </a:r>
            <a:r>
              <a:rPr lang="fr-FR" dirty="0" smtClean="0"/>
              <a:t> the </a:t>
            </a:r>
            <a:r>
              <a:rPr lang="fr-FR" dirty="0" err="1" smtClean="0"/>
              <a:t>board</a:t>
            </a:r>
            <a:r>
              <a:rPr lang="fr-FR" dirty="0" smtClean="0"/>
              <a:t> – a condition for the acting principal to </a:t>
            </a:r>
            <a:r>
              <a:rPr lang="fr-FR" dirty="0" err="1" smtClean="0"/>
              <a:t>stay</a:t>
            </a:r>
            <a:r>
              <a:rPr lang="fr-FR" dirty="0" smtClean="0"/>
              <a:t> (</a:t>
            </a:r>
            <a:r>
              <a:rPr lang="fr-FR" dirty="0" err="1" smtClean="0"/>
              <a:t>responsibility</a:t>
            </a:r>
            <a:r>
              <a:rPr lang="fr-FR" dirty="0" smtClean="0"/>
              <a:t>)</a:t>
            </a:r>
          </a:p>
          <a:p>
            <a:r>
              <a:rPr lang="fr-FR" dirty="0" err="1" smtClean="0"/>
              <a:t>Meet</a:t>
            </a:r>
            <a:r>
              <a:rPr lang="fr-FR" dirty="0" smtClean="0"/>
              <a:t> </a:t>
            </a:r>
            <a:r>
              <a:rPr lang="fr-FR" dirty="0" err="1" smtClean="0"/>
              <a:t>employees</a:t>
            </a:r>
            <a:r>
              <a:rPr lang="fr-FR" dirty="0" smtClean="0"/>
              <a:t>, senior first, personal </a:t>
            </a:r>
            <a:r>
              <a:rPr lang="fr-FR" dirty="0" err="1" smtClean="0"/>
              <a:t>then</a:t>
            </a:r>
            <a:r>
              <a:rPr lang="fr-FR" dirty="0" smtClean="0"/>
              <a:t> in groups</a:t>
            </a:r>
          </a:p>
          <a:p>
            <a:r>
              <a:rPr lang="fr-FR" dirty="0" smtClean="0"/>
              <a:t>Communication </a:t>
            </a:r>
            <a:r>
              <a:rPr lang="fr-FR" dirty="0" err="1" smtClean="0"/>
              <a:t>with</a:t>
            </a:r>
            <a:r>
              <a:rPr lang="fr-FR" dirty="0" smtClean="0"/>
              <a:t> the </a:t>
            </a:r>
            <a:r>
              <a:rPr lang="fr-FR" dirty="0" err="1" smtClean="0"/>
              <a:t>students</a:t>
            </a:r>
            <a:endParaRPr lang="fr-FR" dirty="0" smtClean="0"/>
          </a:p>
          <a:p>
            <a:r>
              <a:rPr lang="fr-FR" dirty="0" smtClean="0"/>
              <a:t>Budget: balance </a:t>
            </a:r>
            <a:r>
              <a:rPr lang="fr-FR" dirty="0" err="1" smtClean="0"/>
              <a:t>it</a:t>
            </a:r>
            <a:r>
              <a:rPr lang="fr-FR" dirty="0" smtClean="0"/>
              <a:t> ASAP</a:t>
            </a:r>
          </a:p>
          <a:p>
            <a:r>
              <a:rPr lang="fr-FR" dirty="0" err="1" smtClean="0"/>
              <a:t>Nehemiah</a:t>
            </a:r>
            <a:r>
              <a:rPr lang="fr-FR" dirty="0" smtClean="0"/>
              <a:t>, </a:t>
            </a:r>
            <a:r>
              <a:rPr lang="fr-FR" dirty="0" err="1" smtClean="0"/>
              <a:t>Acts</a:t>
            </a:r>
            <a:r>
              <a:rPr lang="fr-FR" dirty="0" smtClean="0"/>
              <a:t> 6, 15</a:t>
            </a:r>
          </a:p>
          <a:p>
            <a:r>
              <a:rPr lang="fr-FR" dirty="0" smtClean="0"/>
              <a:t>Restructure </a:t>
            </a:r>
            <a:r>
              <a:rPr lang="fr-FR" dirty="0" err="1" smtClean="0"/>
              <a:t>board</a:t>
            </a:r>
            <a:r>
              <a:rPr lang="fr-FR" dirty="0" smtClean="0"/>
              <a:t> &amp; staff</a:t>
            </a:r>
          </a:p>
          <a:p>
            <a:r>
              <a:rPr lang="fr-FR" dirty="0" smtClean="0"/>
              <a:t>Succession or more time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err="1" smtClean="0"/>
              <a:t>Lessons</a:t>
            </a:r>
            <a:r>
              <a:rPr lang="fr-FR" dirty="0" smtClean="0"/>
              <a:t> </a:t>
            </a:r>
            <a:r>
              <a:rPr lang="fr-FR" dirty="0" err="1" smtClean="0"/>
              <a:t>learned</a:t>
            </a:r>
            <a:r>
              <a:rPr lang="fr-FR" dirty="0" smtClean="0"/>
              <a:t> (group)</a:t>
            </a:r>
            <a:endParaRPr lang="en-US" dirty="0"/>
          </a:p>
        </p:txBody>
      </p:sp>
      <p:sp>
        <p:nvSpPr>
          <p:cNvPr id="3" name="Content Placeholder 2"/>
          <p:cNvSpPr>
            <a:spLocks noGrp="1"/>
          </p:cNvSpPr>
          <p:nvPr>
            <p:ph idx="1"/>
          </p:nvPr>
        </p:nvSpPr>
        <p:spPr>
          <a:xfrm>
            <a:off x="457200" y="1882808"/>
            <a:ext cx="8229600" cy="4858560"/>
          </a:xfrm>
        </p:spPr>
        <p:txBody>
          <a:bodyPr>
            <a:normAutofit fontScale="47500" lnSpcReduction="20000"/>
          </a:bodyPr>
          <a:lstStyle/>
          <a:p>
            <a:r>
              <a:rPr lang="fr-FR" dirty="0" smtClean="0"/>
              <a:t>Communication </a:t>
            </a:r>
            <a:r>
              <a:rPr lang="fr-FR" dirty="0" err="1" smtClean="0"/>
              <a:t>lack</a:t>
            </a:r>
            <a:r>
              <a:rPr lang="fr-FR" dirty="0" smtClean="0"/>
              <a:t>, </a:t>
            </a:r>
            <a:r>
              <a:rPr lang="fr-FR" dirty="0" err="1" smtClean="0"/>
              <a:t>disparity</a:t>
            </a:r>
            <a:r>
              <a:rPr lang="fr-FR" dirty="0" smtClean="0"/>
              <a:t> (</a:t>
            </a:r>
            <a:r>
              <a:rPr lang="fr-FR" dirty="0" err="1" smtClean="0"/>
              <a:t>students</a:t>
            </a:r>
            <a:r>
              <a:rPr lang="fr-FR" dirty="0" smtClean="0"/>
              <a:t>, staff), </a:t>
            </a:r>
            <a:r>
              <a:rPr lang="fr-FR" dirty="0" err="1" smtClean="0"/>
              <a:t>signs</a:t>
            </a:r>
            <a:r>
              <a:rPr lang="fr-FR" dirty="0" smtClean="0"/>
              <a:t> to people to </a:t>
            </a:r>
            <a:r>
              <a:rPr lang="fr-FR" dirty="0" err="1" smtClean="0"/>
              <a:t>feel</a:t>
            </a:r>
            <a:r>
              <a:rPr lang="fr-FR" dirty="0" smtClean="0"/>
              <a:t> </a:t>
            </a:r>
            <a:r>
              <a:rPr lang="fr-FR" dirty="0" err="1" smtClean="0"/>
              <a:t>secure</a:t>
            </a:r>
            <a:r>
              <a:rPr lang="fr-FR" dirty="0" smtClean="0"/>
              <a:t> </a:t>
            </a:r>
            <a:r>
              <a:rPr lang="fr-FR" dirty="0" err="1" smtClean="0"/>
              <a:t>that</a:t>
            </a:r>
            <a:r>
              <a:rPr lang="fr-FR" dirty="0" smtClean="0"/>
              <a:t> </a:t>
            </a:r>
            <a:r>
              <a:rPr lang="fr-FR" dirty="0" err="1" smtClean="0"/>
              <a:t>better</a:t>
            </a:r>
            <a:r>
              <a:rPr lang="fr-FR" dirty="0" smtClean="0"/>
              <a:t> </a:t>
            </a:r>
            <a:r>
              <a:rPr lang="fr-FR" dirty="0" err="1" smtClean="0"/>
              <a:t>things</a:t>
            </a:r>
            <a:r>
              <a:rPr lang="fr-FR" dirty="0" smtClean="0"/>
              <a:t> are happening</a:t>
            </a:r>
          </a:p>
          <a:p>
            <a:r>
              <a:rPr lang="fr-FR" dirty="0" err="1" smtClean="0"/>
              <a:t>Find</a:t>
            </a:r>
            <a:r>
              <a:rPr lang="fr-FR" dirty="0" smtClean="0"/>
              <a:t> </a:t>
            </a:r>
            <a:r>
              <a:rPr lang="fr-FR" dirty="0" err="1" smtClean="0"/>
              <a:t>someone</a:t>
            </a:r>
            <a:r>
              <a:rPr lang="fr-FR" dirty="0" smtClean="0"/>
              <a:t> </a:t>
            </a:r>
            <a:r>
              <a:rPr lang="fr-FR" dirty="0" err="1" smtClean="0"/>
              <a:t>who</a:t>
            </a:r>
            <a:r>
              <a:rPr lang="fr-FR" dirty="0" smtClean="0"/>
              <a:t> </a:t>
            </a:r>
            <a:r>
              <a:rPr lang="fr-FR" dirty="0" err="1" smtClean="0"/>
              <a:t>is</a:t>
            </a:r>
            <a:r>
              <a:rPr lang="fr-FR" dirty="0" smtClean="0"/>
              <a:t> </a:t>
            </a:r>
            <a:r>
              <a:rPr lang="fr-FR" dirty="0" err="1" smtClean="0"/>
              <a:t>truly</a:t>
            </a:r>
            <a:r>
              <a:rPr lang="fr-FR" dirty="0" smtClean="0"/>
              <a:t> objective and </a:t>
            </a:r>
            <a:r>
              <a:rPr lang="fr-FR" dirty="0" err="1" smtClean="0"/>
              <a:t>trustworthy</a:t>
            </a:r>
            <a:r>
              <a:rPr lang="fr-FR" dirty="0" smtClean="0"/>
              <a:t> – </a:t>
            </a:r>
            <a:r>
              <a:rPr lang="fr-FR" dirty="0" err="1" smtClean="0"/>
              <a:t>extremity</a:t>
            </a:r>
            <a:r>
              <a:rPr lang="fr-FR" dirty="0" smtClean="0"/>
              <a:t> of </a:t>
            </a:r>
            <a:r>
              <a:rPr lang="fr-FR" dirty="0" err="1" smtClean="0"/>
              <a:t>views</a:t>
            </a:r>
            <a:r>
              <a:rPr lang="fr-FR" dirty="0" smtClean="0"/>
              <a:t> on </a:t>
            </a:r>
            <a:r>
              <a:rPr lang="fr-FR" dirty="0" err="1" smtClean="0"/>
              <a:t>both</a:t>
            </a:r>
            <a:r>
              <a:rPr lang="fr-FR" dirty="0" smtClean="0"/>
              <a:t> </a:t>
            </a:r>
            <a:r>
              <a:rPr lang="fr-FR" dirty="0" err="1" smtClean="0"/>
              <a:t>sides</a:t>
            </a:r>
            <a:r>
              <a:rPr lang="fr-FR" dirty="0" smtClean="0"/>
              <a:t>. </a:t>
            </a:r>
            <a:r>
              <a:rPr lang="fr-FR" dirty="0" err="1" smtClean="0"/>
              <a:t>Confidential</a:t>
            </a:r>
            <a:r>
              <a:rPr lang="fr-FR" dirty="0" smtClean="0"/>
              <a:t> </a:t>
            </a:r>
            <a:r>
              <a:rPr lang="fr-FR" dirty="0" err="1" smtClean="0"/>
              <a:t>advisors</a:t>
            </a:r>
            <a:r>
              <a:rPr lang="fr-FR" dirty="0" smtClean="0"/>
              <a:t>, </a:t>
            </a:r>
            <a:r>
              <a:rPr lang="fr-FR" dirty="0" err="1" smtClean="0"/>
              <a:t>aware</a:t>
            </a:r>
            <a:r>
              <a:rPr lang="fr-FR" dirty="0" smtClean="0"/>
              <a:t> of the </a:t>
            </a:r>
            <a:r>
              <a:rPr lang="fr-FR" dirty="0" err="1" smtClean="0"/>
              <a:t>school</a:t>
            </a:r>
            <a:r>
              <a:rPr lang="fr-FR" dirty="0" smtClean="0"/>
              <a:t> to </a:t>
            </a:r>
            <a:r>
              <a:rPr lang="fr-FR" dirty="0" err="1" smtClean="0"/>
              <a:t>whom</a:t>
            </a:r>
            <a:r>
              <a:rPr lang="fr-FR" dirty="0" smtClean="0"/>
              <a:t> </a:t>
            </a:r>
            <a:r>
              <a:rPr lang="fr-FR" dirty="0" err="1" smtClean="0"/>
              <a:t>anyone</a:t>
            </a:r>
            <a:r>
              <a:rPr lang="fr-FR" dirty="0" smtClean="0"/>
              <a:t> </a:t>
            </a:r>
            <a:r>
              <a:rPr lang="fr-FR" dirty="0" err="1" smtClean="0"/>
              <a:t>can</a:t>
            </a:r>
            <a:r>
              <a:rPr lang="fr-FR" dirty="0" smtClean="0"/>
              <a:t> go. </a:t>
            </a:r>
            <a:r>
              <a:rPr lang="fr-FR" dirty="0" err="1" smtClean="0"/>
              <a:t>Cultivate</a:t>
            </a:r>
            <a:r>
              <a:rPr lang="fr-FR" dirty="0" smtClean="0"/>
              <a:t> </a:t>
            </a:r>
            <a:r>
              <a:rPr lang="fr-FR" dirty="0" err="1" smtClean="0"/>
              <a:t>these</a:t>
            </a:r>
            <a:r>
              <a:rPr lang="fr-FR" dirty="0" smtClean="0"/>
              <a:t> </a:t>
            </a:r>
            <a:r>
              <a:rPr lang="fr-FR" dirty="0" err="1" smtClean="0"/>
              <a:t>advisors</a:t>
            </a:r>
            <a:endParaRPr lang="fr-FR" dirty="0" smtClean="0"/>
          </a:p>
          <a:p>
            <a:r>
              <a:rPr lang="fr-FR" dirty="0" err="1" smtClean="0"/>
              <a:t>Unclear</a:t>
            </a:r>
            <a:r>
              <a:rPr lang="fr-FR" dirty="0" smtClean="0"/>
              <a:t> division of </a:t>
            </a:r>
            <a:r>
              <a:rPr lang="fr-FR" dirty="0" err="1" smtClean="0"/>
              <a:t>labor</a:t>
            </a:r>
            <a:r>
              <a:rPr lang="fr-FR" dirty="0" smtClean="0"/>
              <a:t> between </a:t>
            </a:r>
            <a:r>
              <a:rPr lang="fr-FR" dirty="0" err="1" smtClean="0"/>
              <a:t>governance</a:t>
            </a:r>
            <a:r>
              <a:rPr lang="fr-FR" dirty="0" smtClean="0"/>
              <a:t> &amp; management </a:t>
            </a:r>
            <a:r>
              <a:rPr lang="fr-FR" dirty="0" err="1" smtClean="0"/>
              <a:t>breeds</a:t>
            </a:r>
            <a:r>
              <a:rPr lang="fr-FR" dirty="0" smtClean="0"/>
              <a:t> </a:t>
            </a:r>
            <a:r>
              <a:rPr lang="fr-FR" dirty="0" err="1" smtClean="0"/>
              <a:t>pbs</a:t>
            </a:r>
            <a:endParaRPr lang="fr-FR" dirty="0" smtClean="0"/>
          </a:p>
          <a:p>
            <a:r>
              <a:rPr lang="fr-FR" dirty="0" err="1" smtClean="0"/>
              <a:t>Crisis</a:t>
            </a:r>
            <a:r>
              <a:rPr lang="fr-FR" dirty="0" smtClean="0"/>
              <a:t> management plan </a:t>
            </a:r>
            <a:r>
              <a:rPr lang="fr-FR" dirty="0" err="1" smtClean="0"/>
              <a:t>needed</a:t>
            </a:r>
            <a:endParaRPr lang="fr-FR" dirty="0" smtClean="0"/>
          </a:p>
          <a:p>
            <a:r>
              <a:rPr lang="fr-FR" dirty="0" smtClean="0"/>
              <a:t>Help the </a:t>
            </a:r>
            <a:r>
              <a:rPr lang="fr-FR" dirty="0" err="1" smtClean="0"/>
              <a:t>elephant</a:t>
            </a:r>
            <a:r>
              <a:rPr lang="fr-FR" dirty="0" smtClean="0"/>
              <a:t> </a:t>
            </a:r>
            <a:r>
              <a:rPr lang="fr-FR" dirty="0" err="1" smtClean="0"/>
              <a:t>get</a:t>
            </a:r>
            <a:r>
              <a:rPr lang="fr-FR" dirty="0" smtClean="0"/>
              <a:t> </a:t>
            </a:r>
            <a:r>
              <a:rPr lang="fr-FR" dirty="0" err="1" smtClean="0"/>
              <a:t>moving</a:t>
            </a:r>
            <a:r>
              <a:rPr lang="fr-FR" dirty="0" smtClean="0"/>
              <a:t>, </a:t>
            </a:r>
          </a:p>
          <a:p>
            <a:r>
              <a:rPr lang="fr-FR" dirty="0" err="1" smtClean="0"/>
              <a:t>Avoid</a:t>
            </a:r>
            <a:r>
              <a:rPr lang="fr-FR" dirty="0" smtClean="0"/>
              <a:t> </a:t>
            </a:r>
            <a:r>
              <a:rPr lang="fr-FR" dirty="0" err="1" smtClean="0"/>
              <a:t>sacking</a:t>
            </a:r>
            <a:r>
              <a:rPr lang="fr-FR" dirty="0" smtClean="0"/>
              <a:t> the CEO (if possible)</a:t>
            </a:r>
          </a:p>
          <a:p>
            <a:r>
              <a:rPr lang="fr-FR" dirty="0" smtClean="0"/>
              <a:t>Attitudes in </a:t>
            </a:r>
            <a:r>
              <a:rPr lang="fr-FR" dirty="0" err="1" smtClean="0"/>
              <a:t>dealing</a:t>
            </a:r>
            <a:r>
              <a:rPr lang="fr-FR" dirty="0" smtClean="0"/>
              <a:t> </a:t>
            </a:r>
            <a:r>
              <a:rPr lang="fr-FR" dirty="0" err="1" smtClean="0"/>
              <a:t>with</a:t>
            </a:r>
            <a:r>
              <a:rPr lang="fr-FR" dirty="0" smtClean="0"/>
              <a:t> the situation are all-important (</a:t>
            </a:r>
            <a:r>
              <a:rPr lang="fr-FR" dirty="0" err="1" smtClean="0"/>
              <a:t>dealing</a:t>
            </a:r>
            <a:r>
              <a:rPr lang="fr-FR" dirty="0" smtClean="0"/>
              <a:t> </a:t>
            </a:r>
            <a:r>
              <a:rPr lang="fr-FR" dirty="0" err="1" smtClean="0"/>
              <a:t>graciously</a:t>
            </a:r>
            <a:r>
              <a:rPr lang="fr-FR" dirty="0" smtClean="0"/>
              <a:t>, </a:t>
            </a:r>
            <a:r>
              <a:rPr lang="fr-FR" dirty="0" err="1" smtClean="0"/>
              <a:t>wisely</a:t>
            </a:r>
            <a:r>
              <a:rPr lang="fr-FR" dirty="0" smtClean="0"/>
              <a:t>)</a:t>
            </a:r>
          </a:p>
          <a:p>
            <a:r>
              <a:rPr lang="fr-FR" dirty="0" err="1" smtClean="0"/>
              <a:t>Get</a:t>
            </a:r>
            <a:r>
              <a:rPr lang="fr-FR" dirty="0" smtClean="0"/>
              <a:t> the </a:t>
            </a:r>
            <a:r>
              <a:rPr lang="fr-FR" dirty="0" err="1" smtClean="0"/>
              <a:t>facts</a:t>
            </a:r>
            <a:r>
              <a:rPr lang="fr-FR" dirty="0" smtClean="0"/>
              <a:t> ! </a:t>
            </a:r>
            <a:r>
              <a:rPr lang="fr-FR" dirty="0" err="1" smtClean="0"/>
              <a:t>Pbs</a:t>
            </a:r>
            <a:r>
              <a:rPr lang="fr-FR" dirty="0" smtClean="0"/>
              <a:t> </a:t>
            </a:r>
            <a:r>
              <a:rPr lang="fr-FR" dirty="0" err="1" smtClean="0"/>
              <a:t>based</a:t>
            </a:r>
            <a:r>
              <a:rPr lang="fr-FR" dirty="0" smtClean="0"/>
              <a:t> on </a:t>
            </a:r>
            <a:r>
              <a:rPr lang="fr-FR" dirty="0" err="1" smtClean="0"/>
              <a:t>inaccurate</a:t>
            </a:r>
            <a:r>
              <a:rPr lang="fr-FR" dirty="0" smtClean="0"/>
              <a:t> information</a:t>
            </a:r>
          </a:p>
          <a:p>
            <a:r>
              <a:rPr lang="fr-FR" dirty="0" smtClean="0"/>
              <a:t>Proactive, </a:t>
            </a:r>
            <a:r>
              <a:rPr lang="fr-FR" dirty="0" err="1" smtClean="0"/>
              <a:t>prevention</a:t>
            </a:r>
            <a:r>
              <a:rPr lang="fr-FR" dirty="0" smtClean="0"/>
              <a:t> – </a:t>
            </a:r>
            <a:r>
              <a:rPr lang="fr-FR" dirty="0" err="1" smtClean="0"/>
              <a:t>symptoms</a:t>
            </a:r>
            <a:endParaRPr lang="fr-FR" dirty="0" smtClean="0"/>
          </a:p>
          <a:p>
            <a:r>
              <a:rPr lang="fr-FR" dirty="0" err="1" smtClean="0"/>
              <a:t>Spokesperson</a:t>
            </a:r>
            <a:r>
              <a:rPr lang="fr-FR" dirty="0" smtClean="0"/>
              <a:t> </a:t>
            </a:r>
            <a:r>
              <a:rPr lang="fr-FR" dirty="0" err="1" smtClean="0"/>
              <a:t>authorised</a:t>
            </a:r>
            <a:endParaRPr lang="fr-FR" dirty="0" smtClean="0"/>
          </a:p>
          <a:p>
            <a:r>
              <a:rPr lang="fr-FR" dirty="0" err="1" smtClean="0"/>
              <a:t>Taking</a:t>
            </a:r>
            <a:r>
              <a:rPr lang="fr-FR" dirty="0" smtClean="0"/>
              <a:t> initiative for </a:t>
            </a:r>
            <a:r>
              <a:rPr lang="fr-FR" dirty="0" err="1" smtClean="0"/>
              <a:t>benefit</a:t>
            </a:r>
            <a:r>
              <a:rPr lang="fr-FR" dirty="0" smtClean="0"/>
              <a:t> of </a:t>
            </a:r>
            <a:r>
              <a:rPr lang="fr-FR" dirty="0" err="1" smtClean="0"/>
              <a:t>others</a:t>
            </a:r>
            <a:r>
              <a:rPr lang="fr-FR" dirty="0" smtClean="0"/>
              <a:t> – </a:t>
            </a:r>
            <a:r>
              <a:rPr lang="fr-FR" dirty="0" err="1" smtClean="0"/>
              <a:t>remember</a:t>
            </a:r>
            <a:r>
              <a:rPr lang="fr-FR" dirty="0" smtClean="0"/>
              <a:t> </a:t>
            </a:r>
            <a:r>
              <a:rPr lang="fr-FR" dirty="0" err="1" smtClean="0"/>
              <a:t>relationships</a:t>
            </a:r>
            <a:endParaRPr lang="fr-FR" dirty="0" smtClean="0"/>
          </a:p>
          <a:p>
            <a:r>
              <a:rPr lang="fr-FR" dirty="0" err="1" smtClean="0"/>
              <a:t>Privilege</a:t>
            </a:r>
            <a:r>
              <a:rPr lang="fr-FR" dirty="0" smtClean="0"/>
              <a:t> </a:t>
            </a:r>
            <a:r>
              <a:rPr lang="fr-FR" dirty="0" err="1" smtClean="0"/>
              <a:t>competence</a:t>
            </a:r>
            <a:r>
              <a:rPr lang="fr-FR" dirty="0" smtClean="0"/>
              <a:t> over goodwill in </a:t>
            </a:r>
            <a:r>
              <a:rPr lang="fr-FR" dirty="0" err="1" smtClean="0"/>
              <a:t>board</a:t>
            </a:r>
            <a:r>
              <a:rPr lang="fr-FR" dirty="0" smtClean="0"/>
              <a:t> composition – </a:t>
            </a:r>
            <a:r>
              <a:rPr lang="fr-FR" dirty="0" err="1" smtClean="0"/>
              <a:t>careful</a:t>
            </a:r>
            <a:r>
              <a:rPr lang="fr-FR" dirty="0" smtClean="0"/>
              <a:t> of </a:t>
            </a:r>
            <a:r>
              <a:rPr lang="fr-FR" dirty="0" err="1" smtClean="0"/>
              <a:t>unbalanced</a:t>
            </a:r>
            <a:r>
              <a:rPr lang="fr-FR" dirty="0" smtClean="0"/>
              <a:t> </a:t>
            </a:r>
            <a:r>
              <a:rPr lang="fr-FR" dirty="0" err="1" smtClean="0"/>
              <a:t>boards</a:t>
            </a:r>
            <a:r>
              <a:rPr lang="fr-FR" dirty="0" smtClean="0"/>
              <a:t> (i.e. </a:t>
            </a:r>
            <a:r>
              <a:rPr lang="fr-FR" dirty="0" err="1" smtClean="0"/>
              <a:t>only</a:t>
            </a:r>
            <a:r>
              <a:rPr lang="fr-FR" dirty="0" smtClean="0"/>
              <a:t> businessmen)</a:t>
            </a:r>
          </a:p>
          <a:p>
            <a:r>
              <a:rPr lang="fr-FR" dirty="0" err="1" smtClean="0"/>
              <a:t>Crisis</a:t>
            </a:r>
            <a:r>
              <a:rPr lang="fr-FR" dirty="0" smtClean="0"/>
              <a:t> = time for change, for the </a:t>
            </a:r>
            <a:r>
              <a:rPr lang="fr-FR" dirty="0" err="1" smtClean="0"/>
              <a:t>most</a:t>
            </a:r>
            <a:r>
              <a:rPr lang="fr-FR" dirty="0" smtClean="0"/>
              <a:t> part: </a:t>
            </a:r>
            <a:r>
              <a:rPr lang="fr-FR" dirty="0" err="1" smtClean="0"/>
              <a:t>understand</a:t>
            </a:r>
            <a:r>
              <a:rPr lang="fr-FR" dirty="0" smtClean="0"/>
              <a:t> the </a:t>
            </a:r>
            <a:r>
              <a:rPr lang="fr-FR" dirty="0" err="1" smtClean="0"/>
              <a:t>problem</a:t>
            </a:r>
            <a:r>
              <a:rPr lang="fr-FR" dirty="0" smtClean="0"/>
              <a:t>, not </a:t>
            </a:r>
            <a:r>
              <a:rPr lang="fr-FR" dirty="0" err="1" smtClean="0"/>
              <a:t>only</a:t>
            </a:r>
            <a:r>
              <a:rPr lang="fr-FR" dirty="0" smtClean="0"/>
              <a:t> the solution – </a:t>
            </a:r>
            <a:r>
              <a:rPr lang="fr-FR" dirty="0" err="1" smtClean="0"/>
              <a:t>name</a:t>
            </a:r>
            <a:r>
              <a:rPr lang="fr-FR" dirty="0" smtClean="0"/>
              <a:t> the </a:t>
            </a:r>
            <a:r>
              <a:rPr lang="fr-FR" dirty="0" err="1" smtClean="0"/>
              <a:t>things</a:t>
            </a:r>
            <a:r>
              <a:rPr lang="fr-FR" dirty="0" smtClean="0"/>
              <a:t> </a:t>
            </a:r>
            <a:r>
              <a:rPr lang="fr-FR" dirty="0" err="1" smtClean="0"/>
              <a:t>that</a:t>
            </a:r>
            <a:r>
              <a:rPr lang="fr-FR" dirty="0" smtClean="0"/>
              <a:t> are not positive</a:t>
            </a:r>
          </a:p>
          <a:p>
            <a:r>
              <a:rPr lang="fr-FR" dirty="0" smtClean="0"/>
              <a:t>If </a:t>
            </a:r>
            <a:r>
              <a:rPr lang="fr-FR" dirty="0" err="1" smtClean="0"/>
              <a:t>institutons</a:t>
            </a:r>
            <a:r>
              <a:rPr lang="fr-FR" dirty="0" smtClean="0"/>
              <a:t> are </a:t>
            </a:r>
            <a:r>
              <a:rPr lang="fr-FR" dirty="0" err="1" smtClean="0"/>
              <a:t>ruined</a:t>
            </a:r>
            <a:r>
              <a:rPr lang="fr-FR" dirty="0" smtClean="0"/>
              <a:t>, </a:t>
            </a:r>
            <a:r>
              <a:rPr lang="fr-FR" dirty="0" err="1" smtClean="0"/>
              <a:t>so</a:t>
            </a:r>
            <a:r>
              <a:rPr lang="fr-FR" dirty="0" smtClean="0"/>
              <a:t> are people </a:t>
            </a:r>
            <a:r>
              <a:rPr lang="fr-FR" dirty="0" err="1" smtClean="0"/>
              <a:t>with</a:t>
            </a:r>
            <a:r>
              <a:rPr lang="fr-FR" dirty="0" smtClean="0"/>
              <a:t> </a:t>
            </a:r>
            <a:r>
              <a:rPr lang="fr-FR" dirty="0" err="1" smtClean="0"/>
              <a:t>it</a:t>
            </a:r>
            <a:endParaRPr lang="fr-FR" dirty="0" smtClean="0"/>
          </a:p>
          <a:p>
            <a:r>
              <a:rPr lang="fr-FR" dirty="0" err="1" smtClean="0"/>
              <a:t>Don’t</a:t>
            </a:r>
            <a:r>
              <a:rPr lang="fr-FR" dirty="0" smtClean="0"/>
              <a:t> </a:t>
            </a:r>
            <a:r>
              <a:rPr lang="fr-FR" dirty="0" err="1" smtClean="0"/>
              <a:t>waste</a:t>
            </a:r>
            <a:r>
              <a:rPr lang="fr-FR" dirty="0" smtClean="0"/>
              <a:t> a good </a:t>
            </a:r>
            <a:r>
              <a:rPr lang="fr-FR" dirty="0" err="1" smtClean="0"/>
              <a:t>crisis</a:t>
            </a:r>
            <a:r>
              <a:rPr lang="fr-FR" dirty="0" smtClean="0"/>
              <a:t> as an </a:t>
            </a:r>
            <a:r>
              <a:rPr lang="fr-FR" dirty="0" err="1" smtClean="0"/>
              <a:t>opportunity</a:t>
            </a:r>
            <a:r>
              <a:rPr lang="fr-FR" dirty="0" smtClean="0"/>
              <a:t> for change, but not all change </a:t>
            </a:r>
            <a:r>
              <a:rPr lang="fr-FR" dirty="0" err="1" smtClean="0"/>
              <a:t>is</a:t>
            </a:r>
            <a:r>
              <a:rPr lang="fr-FR" dirty="0" smtClean="0"/>
              <a:t> positive</a:t>
            </a:r>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1642</TotalTime>
  <Words>1319</Words>
  <Application>Microsoft Office PowerPoint</Application>
  <PresentationFormat>On-screen Show (4:3)</PresentationFormat>
  <Paragraphs>143</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Verve</vt:lpstr>
      <vt:lpstr>THE CHALLENGES OF INSTITUTIONAL CRISIS MANAGEMENT</vt:lpstr>
      <vt:lpstr>0.0   INTRODUCTION</vt:lpstr>
      <vt:lpstr>DEFINITIONS:</vt:lpstr>
      <vt:lpstr>The Nature of Crisis Management</vt:lpstr>
      <vt:lpstr>1.0  CASE STUDY: «A Multifaceted Institutional Crisis»</vt:lpstr>
      <vt:lpstr>Small Groups (1)</vt:lpstr>
      <vt:lpstr>Small Groups (2)</vt:lpstr>
      <vt:lpstr>Small Groups (3)</vt:lpstr>
      <vt:lpstr>Lessons learned (group)</vt:lpstr>
      <vt:lpstr>2.0  A MEDICAL PARADIGM</vt:lpstr>
      <vt:lpstr>PREVENTION</vt:lpstr>
      <vt:lpstr>Emergency treatment  (crisis intervention)</vt:lpstr>
      <vt:lpstr>SYMPTOMS (testing)</vt:lpstr>
      <vt:lpstr>DIAGONOSIS</vt:lpstr>
      <vt:lpstr>TREATMENT (Therapy)</vt:lpstr>
      <vt:lpstr>Slide 16</vt:lpstr>
      <vt:lpstr>Two kinds of Crisis</vt:lpstr>
      <vt:lpstr>Phases of Crisis</vt:lpstr>
      <vt:lpstr>Crisis Leadership Competencies  </vt:lpstr>
      <vt:lpstr>Biblical Examples: Decisive action in crisis </vt:lpstr>
      <vt:lpstr>Slide 21</vt:lpstr>
      <vt:lpstr>ATTITUDE</vt:lpstr>
      <vt:lpstr>ANALYSIS</vt:lpstr>
      <vt:lpstr>COMMUNICATION</vt:lpstr>
      <vt:lpstr>REFERENCES</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CHALLENGES OF  INSTITUTIONAL CRISIS MANAGEMENT</dc:title>
  <dc:creator>Paul Sanders</dc:creator>
  <cp:lastModifiedBy>Paul Sanders</cp:lastModifiedBy>
  <cp:revision>25</cp:revision>
  <dcterms:created xsi:type="dcterms:W3CDTF">2011-10-24T06:42:56Z</dcterms:created>
  <dcterms:modified xsi:type="dcterms:W3CDTF">2011-10-28T21:53:06Z</dcterms:modified>
</cp:coreProperties>
</file>