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32"/>
  </p:notesMasterIdLst>
  <p:sldIdLst>
    <p:sldId id="256" r:id="rId2"/>
    <p:sldId id="259" r:id="rId3"/>
    <p:sldId id="276" r:id="rId4"/>
    <p:sldId id="283" r:id="rId5"/>
    <p:sldId id="260" r:id="rId6"/>
    <p:sldId id="261" r:id="rId7"/>
    <p:sldId id="262" r:id="rId8"/>
    <p:sldId id="263" r:id="rId9"/>
    <p:sldId id="264" r:id="rId10"/>
    <p:sldId id="265" r:id="rId11"/>
    <p:sldId id="266" r:id="rId12"/>
    <p:sldId id="273" r:id="rId13"/>
    <p:sldId id="272" r:id="rId14"/>
    <p:sldId id="286" r:id="rId15"/>
    <p:sldId id="267" r:id="rId16"/>
    <p:sldId id="278" r:id="rId17"/>
    <p:sldId id="277" r:id="rId18"/>
    <p:sldId id="279" r:id="rId19"/>
    <p:sldId id="280" r:id="rId20"/>
    <p:sldId id="285" r:id="rId21"/>
    <p:sldId id="274" r:id="rId22"/>
    <p:sldId id="281" r:id="rId23"/>
    <p:sldId id="258" r:id="rId24"/>
    <p:sldId id="275" r:id="rId25"/>
    <p:sldId id="269" r:id="rId26"/>
    <p:sldId id="282" r:id="rId27"/>
    <p:sldId id="270" r:id="rId28"/>
    <p:sldId id="271" r:id="rId29"/>
    <p:sldId id="287" r:id="rId30"/>
    <p:sldId id="25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07" d="100"/>
          <a:sy n="107" d="100"/>
        </p:scale>
        <p:origin x="-92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403A0A-B346-6045-962F-202110F767ED}" type="datetimeFigureOut">
              <a:rPr lang="en-US" smtClean="0"/>
              <a:pPr/>
              <a:t>12/7/15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B6984E-36D5-B048-9368-EBB7B06548BA}"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931546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B6984E-36D5-B048-9368-EBB7B06548BA}"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47663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pPr/>
              <a:t>12/7/15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pPr/>
              <a:t>12/7/15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pPr/>
              <a:t>12/7/15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pPr/>
              <a:t>12/7/15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pPr/>
              <a:t>12/7/15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pPr/>
              <a:t>12/7/15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pPr/>
              <a:t>12/7/15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pPr/>
              <a:t>12/7/15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createspace.com" TargetMode="External"/><Relationship Id="rId4" Type="http://schemas.openxmlformats.org/officeDocument/2006/relationships/hyperlink" Target="http://www.IngramSpark.com" TargetMode="External"/><Relationship Id="rId5" Type="http://schemas.openxmlformats.org/officeDocument/2006/relationships/hyperlink" Target="http://www.writing-world.com/publish/lulu.shtml" TargetMode="External"/><Relationship Id="rId6" Type="http://schemas.openxmlformats.org/officeDocument/2006/relationships/hyperlink" Target="https://janefriedman.com/how-to-publish-an-ebook/" TargetMode="External"/><Relationship Id="rId7" Type="http://schemas.openxmlformats.org/officeDocument/2006/relationships/hyperlink" Target="http://www.kdp.amazon.com" TargetMode="External"/><Relationship Id="rId8" Type="http://schemas.openxmlformats.org/officeDocument/2006/relationships/hyperlink" Target="https://www.smashwords.com" TargetMode="External"/><Relationship Id="rId9" Type="http://schemas.openxmlformats.org/officeDocument/2006/relationships/hyperlink" Target="https://kdp.amazon.com/help?topicId=A2MB3WT2D0PTNK" TargetMode="External"/><Relationship Id="rId1" Type="http://schemas.openxmlformats.org/officeDocument/2006/relationships/slideLayout" Target="../slideLayouts/slideLayout2.xml"/><Relationship Id="rId2" Type="http://schemas.openxmlformats.org/officeDocument/2006/relationships/hyperlink" Target="http://www.leannehardy.ne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Effective Writing and Editing for Publication</a:t>
            </a:r>
            <a:endParaRPr lang="en-US" dirty="0"/>
          </a:p>
        </p:txBody>
      </p:sp>
      <p:sp>
        <p:nvSpPr>
          <p:cNvPr id="3" name="Subtitle 2"/>
          <p:cNvSpPr>
            <a:spLocks noGrp="1"/>
          </p:cNvSpPr>
          <p:nvPr>
            <p:ph type="subTitle" idx="1"/>
          </p:nvPr>
        </p:nvSpPr>
        <p:spPr/>
        <p:txBody>
          <a:bodyPr/>
          <a:lstStyle/>
          <a:p>
            <a:r>
              <a:rPr lang="en-US" dirty="0" err="1" smtClean="0"/>
              <a:t>LeAnne</a:t>
            </a:r>
            <a:r>
              <a:rPr lang="en-US" dirty="0" smtClean="0"/>
              <a:t> Hardy</a:t>
            </a:r>
          </a:p>
          <a:p>
            <a:r>
              <a:rPr lang="en-US" dirty="0" smtClean="0"/>
              <a:t>ICETE C15</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35711934"/>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Rewrite</a:t>
            </a:r>
            <a:endParaRPr lang="en-US" dirty="0"/>
          </a:p>
        </p:txBody>
      </p:sp>
      <p:sp>
        <p:nvSpPr>
          <p:cNvPr id="3" name="Content Placeholder 2"/>
          <p:cNvSpPr>
            <a:spLocks noGrp="1"/>
          </p:cNvSpPr>
          <p:nvPr>
            <p:ph idx="1"/>
          </p:nvPr>
        </p:nvSpPr>
        <p:spPr/>
        <p:txBody>
          <a:bodyPr/>
          <a:lstStyle/>
          <a:p>
            <a:r>
              <a:rPr lang="en-US" dirty="0" smtClean="0"/>
              <a:t>Edit using the principles in the following part of this workshop</a:t>
            </a:r>
          </a:p>
          <a:p>
            <a:r>
              <a:rPr lang="en-US" dirty="0" smtClean="0"/>
              <a:t>Get more feedback</a:t>
            </a:r>
          </a:p>
          <a:p>
            <a:r>
              <a:rPr lang="en-US" dirty="0" smtClean="0"/>
              <a:t>Rewrite again</a:t>
            </a:r>
          </a:p>
          <a:p>
            <a:r>
              <a:rPr lang="en-US" dirty="0" smtClean="0"/>
              <a:t>Get more feedback</a:t>
            </a:r>
          </a:p>
          <a:p>
            <a:r>
              <a:rPr lang="en-US" dirty="0" smtClean="0"/>
              <a:t>Rewrite again</a:t>
            </a:r>
          </a:p>
          <a:p>
            <a:r>
              <a:rPr lang="en-US" dirty="0" smtClean="0"/>
              <a:t>Repeat as many times as necessary.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13200939"/>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2: Effective </a:t>
            </a:r>
            <a:r>
              <a:rPr lang="en-US" dirty="0"/>
              <a:t>Editing for Publication </a:t>
            </a:r>
          </a:p>
        </p:txBody>
      </p:sp>
      <p:sp>
        <p:nvSpPr>
          <p:cNvPr id="3" name="Content Placeholder 2"/>
          <p:cNvSpPr>
            <a:spLocks noGrp="1"/>
          </p:cNvSpPr>
          <p:nvPr>
            <p:ph idx="1"/>
          </p:nvPr>
        </p:nvSpPr>
        <p:spPr/>
        <p:txBody>
          <a:bodyPr>
            <a:normAutofit lnSpcReduction="10000"/>
          </a:bodyPr>
          <a:lstStyle/>
          <a:p>
            <a:r>
              <a:rPr lang="en-US" dirty="0" smtClean="0"/>
              <a:t>Simplicity</a:t>
            </a:r>
          </a:p>
          <a:p>
            <a:endParaRPr lang="en-US" dirty="0"/>
          </a:p>
          <a:p>
            <a:pPr lvl="1"/>
            <a:r>
              <a:rPr lang="en-US" dirty="0" smtClean="0"/>
              <a:t>Short words (many, not numerous)</a:t>
            </a:r>
          </a:p>
          <a:p>
            <a:pPr lvl="1"/>
            <a:r>
              <a:rPr lang="en-US" dirty="0" smtClean="0"/>
              <a:t>Simple, direct sentences</a:t>
            </a:r>
          </a:p>
          <a:p>
            <a:pPr lvl="1"/>
            <a:endParaRPr lang="en-US" dirty="0" smtClean="0"/>
          </a:p>
          <a:p>
            <a:pPr lvl="1"/>
            <a:endParaRPr lang="en-US" dirty="0"/>
          </a:p>
          <a:p>
            <a:pPr lvl="1"/>
            <a:endParaRPr lang="en-US" dirty="0"/>
          </a:p>
          <a:p>
            <a:pPr lvl="1"/>
            <a:endParaRPr lang="en-US" dirty="0" smtClean="0"/>
          </a:p>
          <a:p>
            <a:pPr lvl="1"/>
            <a:r>
              <a:rPr lang="en-US" baseline="30000" dirty="0"/>
              <a:t>Based on William Zinsser,</a:t>
            </a:r>
            <a:r>
              <a:rPr lang="en-US" i="1" baseline="30000" dirty="0"/>
              <a:t> On Writing Well; the Classic Guide to Writing Nonfiction, </a:t>
            </a:r>
            <a:r>
              <a:rPr lang="en-US" baseline="30000" dirty="0"/>
              <a:t>Harper Collins (NY: 2001) </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30996028"/>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this:</a:t>
            </a:r>
            <a:endParaRPr lang="en-US" dirty="0"/>
          </a:p>
        </p:txBody>
      </p:sp>
      <p:sp>
        <p:nvSpPr>
          <p:cNvPr id="3" name="Content Placeholder 2"/>
          <p:cNvSpPr>
            <a:spLocks noGrp="1"/>
          </p:cNvSpPr>
          <p:nvPr>
            <p:ph idx="1"/>
          </p:nvPr>
        </p:nvSpPr>
        <p:spPr/>
        <p:txBody>
          <a:bodyPr>
            <a:normAutofit lnSpcReduction="10000"/>
          </a:bodyPr>
          <a:lstStyle/>
          <a:p>
            <a:r>
              <a:rPr lang="en-US" dirty="0" smtClean="0"/>
              <a:t>“Long </a:t>
            </a:r>
            <a:r>
              <a:rPr lang="en-US" dirty="0"/>
              <a:t>before he was declared a saint by the Church, Augustine, who lived from 354 to 430 AD, gained profound influence as both a Church Father and a Christian Platonist philosopher—defending the doctrine of the Trinity, defining the epochal idea of religious grace, delving into the inner relationship between God and soul, and much more that impacts us even today as we seek to integrate our Christian lives with culture around us.”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62426975"/>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82763"/>
          </a:xfrm>
        </p:spPr>
        <p:txBody>
          <a:bodyPr>
            <a:normAutofit/>
          </a:bodyPr>
          <a:lstStyle/>
          <a:p>
            <a:r>
              <a:rPr lang="en-US" dirty="0" smtClean="0"/>
              <a:t>Or </a:t>
            </a:r>
            <a:r>
              <a:rPr lang="en-US" dirty="0"/>
              <a:t>t</a:t>
            </a:r>
            <a:r>
              <a:rPr lang="en-US" dirty="0" smtClean="0"/>
              <a:t>his</a:t>
            </a:r>
            <a:endParaRPr lang="en-US" dirty="0"/>
          </a:p>
        </p:txBody>
      </p:sp>
      <p:sp>
        <p:nvSpPr>
          <p:cNvPr id="3" name="Content Placeholder 2"/>
          <p:cNvSpPr>
            <a:spLocks noGrp="1"/>
          </p:cNvSpPr>
          <p:nvPr>
            <p:ph idx="1"/>
          </p:nvPr>
        </p:nvSpPr>
        <p:spPr>
          <a:xfrm>
            <a:off x="0" y="1302075"/>
            <a:ext cx="9144000" cy="5304753"/>
          </a:xfrm>
        </p:spPr>
        <p:txBody>
          <a:bodyPr>
            <a:noAutofit/>
          </a:bodyPr>
          <a:lstStyle/>
          <a:p>
            <a:r>
              <a:rPr lang="en-US" sz="2000" dirty="0"/>
              <a:t>“In particular; taking advantage of the fact I am seeking in this truly august house of the elected representatives of our people, which all of us must respect, I would also like to salute and thank the honorable deputy president, </a:t>
            </a:r>
            <a:r>
              <a:rPr lang="en-US" sz="2000" dirty="0" err="1"/>
              <a:t>Phumzile</a:t>
            </a:r>
            <a:r>
              <a:rPr lang="en-US" sz="2000" dirty="0"/>
              <a:t> </a:t>
            </a:r>
            <a:r>
              <a:rPr lang="en-US" sz="2000" dirty="0" err="1"/>
              <a:t>Mlambo-Ngcuka</a:t>
            </a:r>
            <a:r>
              <a:rPr lang="en-US" sz="2000" dirty="0"/>
              <a:t>, whose extraordinary energy and dedication to her work and the welfare of all our people, whose ability to demand and get results from all of us without sounding like a shrew, whose humility and aversion to personal aggrandizement in any form, whose humanity and empathy shine through in the most adverse circumstances, whose capacity to stand up for the species of her gender, remain feminine, and still exercise effective leadership in what is still a predominantly masculine world, whose courage rises with danger, as the Honorable </a:t>
            </a:r>
            <a:r>
              <a:rPr lang="en-US" sz="2000" dirty="0" err="1"/>
              <a:t>Inkosi</a:t>
            </a:r>
            <a:r>
              <a:rPr lang="en-US" sz="2000" dirty="0"/>
              <a:t> Buthelezi said when he spoke of Albert Luthuli, whose training as a conscientious teacher she cannot hide, and whose instinctive comradeship and ability to listen and admit her own and  the mistakes and failures of the Presidency, all serve as a glue that holds all of us together as one team—even as we see ourselves as superstars.”  (187 </a:t>
            </a:r>
            <a:r>
              <a:rPr lang="en-US" sz="2000" dirty="0" err="1"/>
              <a:t>wds</a:t>
            </a:r>
            <a:r>
              <a:rPr lang="en-US" sz="2000" dirty="0"/>
              <a:t>) President Thabo Mbeki, speech in Parliament quoted in The Star, Thursday, 14 June 2007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31193267"/>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pPr marL="0" lvl="1" indent="0">
              <a:buNone/>
            </a:pPr>
            <a:r>
              <a:rPr lang="en-US" dirty="0"/>
              <a:t>Example: </a:t>
            </a:r>
            <a:endParaRPr lang="en-US" dirty="0" smtClean="0"/>
          </a:p>
          <a:p>
            <a:pPr marL="0" lvl="1" indent="0">
              <a:buNone/>
            </a:pPr>
            <a:endParaRPr lang="en-US" dirty="0"/>
          </a:p>
          <a:p>
            <a:pPr marL="0" lvl="1" indent="0">
              <a:buNone/>
            </a:pPr>
            <a:r>
              <a:rPr lang="en-US" dirty="0" smtClean="0"/>
              <a:t>“Of </a:t>
            </a:r>
            <a:r>
              <a:rPr lang="en-US" dirty="0"/>
              <a:t>the 701 words in Lincoln’s Second Inaugural Address, a marvel of economy in itself, 505 are words of one syllable and 122 are words of two syllables</a:t>
            </a:r>
            <a:r>
              <a:rPr lang="en-US" dirty="0" smtClean="0"/>
              <a:t>.” </a:t>
            </a:r>
            <a:r>
              <a:rPr lang="en-US" dirty="0"/>
              <a:t>Zinsser, p. 69 </a:t>
            </a:r>
            <a:endParaRPr lang="en-US" dirty="0" smtClean="0"/>
          </a:p>
          <a:p>
            <a:pPr marL="0" lvl="1" indent="0">
              <a:buNone/>
            </a:pPr>
            <a:endParaRPr lang="en-US" dirty="0"/>
          </a:p>
          <a:p>
            <a:pPr marL="0" lvl="1" indent="0">
              <a:buNone/>
            </a:pPr>
            <a:r>
              <a:rPr lang="en-US" dirty="0" smtClean="0"/>
              <a:t>[One word out of ten </a:t>
            </a:r>
            <a:r>
              <a:rPr lang="en-US" dirty="0"/>
              <a:t>is more than </a:t>
            </a:r>
            <a:r>
              <a:rPr lang="en-US" dirty="0" smtClean="0"/>
              <a:t>two </a:t>
            </a:r>
            <a:r>
              <a:rPr lang="en-US" dirty="0"/>
              <a:t>syllables.]</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82613018"/>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p:txBody>
          <a:bodyPr>
            <a:normAutofit/>
          </a:bodyPr>
          <a:lstStyle/>
          <a:p>
            <a:r>
              <a:rPr lang="en-US" dirty="0" smtClean="0"/>
              <a:t>Clarity</a:t>
            </a:r>
          </a:p>
          <a:p>
            <a:endParaRPr lang="en-US" dirty="0"/>
          </a:p>
          <a:p>
            <a:pPr lvl="1"/>
            <a:r>
              <a:rPr lang="en-US" dirty="0"/>
              <a:t>“Our national tendency is to inflate and thereby sound important.” (Zinsser, p.7)</a:t>
            </a:r>
          </a:p>
          <a:p>
            <a:pPr marL="0" indent="0">
              <a:buNone/>
            </a:pPr>
            <a:r>
              <a:rPr lang="en-US" dirty="0"/>
              <a:t> </a:t>
            </a:r>
          </a:p>
          <a:p>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028339"/>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Christian Jargon</a:t>
            </a:r>
            <a:endParaRPr lang="en-US" dirty="0"/>
          </a:p>
        </p:txBody>
      </p:sp>
      <p:sp>
        <p:nvSpPr>
          <p:cNvPr id="3" name="Content Placeholder 2"/>
          <p:cNvSpPr>
            <a:spLocks noGrp="1"/>
          </p:cNvSpPr>
          <p:nvPr>
            <p:ph idx="1"/>
          </p:nvPr>
        </p:nvSpPr>
        <p:spPr/>
        <p:txBody>
          <a:bodyPr/>
          <a:lstStyle/>
          <a:p>
            <a:r>
              <a:rPr lang="en-US" dirty="0"/>
              <a:t>It’s been two years since I was convicted, saved, and delivered.  Now I’m on fire, really plugged in.  I’m rooted in the Word and committed to a good body.  I’ve been stepping out and moving in the gifts.  I can hardly believe how God has been using me.</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46902963"/>
      </p:ext>
    </p:extLst>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p:txBody>
          <a:bodyPr/>
          <a:lstStyle/>
          <a:p>
            <a:r>
              <a:rPr lang="en-US" dirty="0"/>
              <a:t>Clarity</a:t>
            </a:r>
          </a:p>
          <a:p>
            <a:pPr lvl="1"/>
            <a:r>
              <a:rPr lang="en-US" dirty="0"/>
              <a:t>Precise word </a:t>
            </a:r>
          </a:p>
          <a:p>
            <a:pPr lvl="1"/>
            <a:r>
              <a:rPr lang="en-US" dirty="0" smtClean="0"/>
              <a:t>Grammar </a:t>
            </a:r>
            <a:endParaRPr lang="en-US" dirty="0"/>
          </a:p>
          <a:p>
            <a:pPr lvl="1"/>
            <a:r>
              <a:rPr lang="en-US" dirty="0"/>
              <a:t>Punctuation</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7874015"/>
      </p:ext>
    </p:extLst>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grammar and punctuation</a:t>
            </a:r>
            <a:endParaRPr lang="en-US" dirty="0"/>
          </a:p>
        </p:txBody>
      </p:sp>
      <p:sp>
        <p:nvSpPr>
          <p:cNvPr id="3" name="Content Placeholder 2"/>
          <p:cNvSpPr>
            <a:spLocks noGrp="1"/>
          </p:cNvSpPr>
          <p:nvPr>
            <p:ph idx="1"/>
          </p:nvPr>
        </p:nvSpPr>
        <p:spPr/>
        <p:txBody>
          <a:bodyPr/>
          <a:lstStyle/>
          <a:p>
            <a:r>
              <a:rPr lang="en-US" dirty="0"/>
              <a:t>Chicago Manual of Style, 16</a:t>
            </a:r>
            <a:r>
              <a:rPr lang="en-US" baseline="30000" dirty="0"/>
              <a:t>th</a:t>
            </a:r>
            <a:r>
              <a:rPr lang="en-US" dirty="0"/>
              <a:t> ed. Chicago, IL (Chicago University Press, 2010)</a:t>
            </a:r>
          </a:p>
          <a:p>
            <a:r>
              <a:rPr lang="en-US" dirty="0"/>
              <a:t>Christian Writer’s Manual of Style, Robert Hudson, general editor, Grand Rapids, MI (Zondervan, 2004</a:t>
            </a:r>
            <a:r>
              <a:rPr lang="en-US" dirty="0" smtClean="0"/>
              <a:t>)</a:t>
            </a:r>
          </a:p>
          <a:p>
            <a:r>
              <a:rPr lang="en-US" dirty="0" smtClean="0"/>
              <a:t>Publishing company style guide</a:t>
            </a:r>
            <a:endParaRPr lang="en-US" dirty="0"/>
          </a:p>
          <a:p>
            <a:r>
              <a:rPr lang="en-US" dirty="0" smtClean="0"/>
              <a:t>If all else fails, Google it!</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72219820"/>
      </p:ext>
    </p:extLst>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p:txBody>
          <a:bodyPr/>
          <a:lstStyle/>
          <a:p>
            <a:r>
              <a:rPr lang="en-US" dirty="0"/>
              <a:t>Clarity</a:t>
            </a:r>
          </a:p>
          <a:p>
            <a:pPr lvl="1"/>
            <a:r>
              <a:rPr lang="en-US" dirty="0"/>
              <a:t>Precise word </a:t>
            </a:r>
          </a:p>
          <a:p>
            <a:pPr lvl="1"/>
            <a:r>
              <a:rPr lang="en-US" dirty="0" smtClean="0"/>
              <a:t>Grammar </a:t>
            </a:r>
            <a:endParaRPr lang="en-US" dirty="0"/>
          </a:p>
          <a:p>
            <a:pPr lvl="1"/>
            <a:r>
              <a:rPr lang="en-US" dirty="0"/>
              <a:t>Punctuation</a:t>
            </a:r>
          </a:p>
          <a:p>
            <a:pPr lvl="1"/>
            <a:r>
              <a:rPr lang="en-US" dirty="0" smtClean="0"/>
              <a:t>Active not passive verbs</a:t>
            </a:r>
          </a:p>
          <a:p>
            <a:pPr lvl="1"/>
            <a:r>
              <a:rPr lang="en-US" dirty="0" smtClean="0"/>
              <a:t>Order and structure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69864743"/>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Choose a topic</a:t>
            </a:r>
            <a:endParaRPr lang="en-US" dirty="0"/>
          </a:p>
        </p:txBody>
      </p:sp>
      <p:sp>
        <p:nvSpPr>
          <p:cNvPr id="3" name="Content Placeholder 2"/>
          <p:cNvSpPr>
            <a:spLocks noGrp="1"/>
          </p:cNvSpPr>
          <p:nvPr>
            <p:ph idx="1"/>
          </p:nvPr>
        </p:nvSpPr>
        <p:spPr/>
        <p:txBody>
          <a:bodyPr/>
          <a:lstStyle/>
          <a:p>
            <a:r>
              <a:rPr lang="en-US" dirty="0"/>
              <a:t>What are the issues that come up time and again </a:t>
            </a:r>
            <a:r>
              <a:rPr lang="en-US" dirty="0" smtClean="0"/>
              <a:t>in your church or school for </a:t>
            </a:r>
            <a:r>
              <a:rPr lang="en-US" dirty="0"/>
              <a:t>which you don’t find books or articles?</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88105187"/>
      </p:ext>
    </p:extLst>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p:txBody>
          <a:bodyPr>
            <a:normAutofit/>
          </a:bodyPr>
          <a:lstStyle/>
          <a:p>
            <a:r>
              <a:rPr lang="en-US" dirty="0"/>
              <a:t>Clarity</a:t>
            </a:r>
          </a:p>
          <a:p>
            <a:pPr lvl="1"/>
            <a:r>
              <a:rPr lang="en-US" dirty="0" smtClean="0"/>
              <a:t>Order and structure</a:t>
            </a:r>
          </a:p>
          <a:p>
            <a:pPr lvl="2"/>
            <a:r>
              <a:rPr lang="en-US" dirty="0" smtClean="0"/>
              <a:t>Beginning</a:t>
            </a:r>
            <a:r>
              <a:rPr lang="en-US" dirty="0"/>
              <a:t> </a:t>
            </a:r>
            <a:r>
              <a:rPr lang="en-US" dirty="0" smtClean="0"/>
              <a:t>hooks the reader </a:t>
            </a:r>
          </a:p>
          <a:p>
            <a:pPr lvl="2"/>
            <a:endParaRPr lang="en-US" dirty="0" smtClean="0"/>
          </a:p>
          <a:p>
            <a:pPr lvl="2"/>
            <a:r>
              <a:rPr lang="en-US" dirty="0" smtClean="0"/>
              <a:t>Middle develops the idea</a:t>
            </a:r>
          </a:p>
          <a:p>
            <a:pPr lvl="2"/>
            <a:endParaRPr lang="en-US" dirty="0" smtClean="0"/>
          </a:p>
          <a:p>
            <a:pPr lvl="2"/>
            <a:r>
              <a:rPr lang="en-US" dirty="0" smtClean="0"/>
              <a:t>End leaves the reader with one idea supported by the middle and propels the reader into the next chapter.</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51773393"/>
      </p:ext>
    </p:extLst>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a:xfrm>
            <a:off x="457200" y="1221701"/>
            <a:ext cx="8229600" cy="5636299"/>
          </a:xfrm>
        </p:spPr>
        <p:txBody>
          <a:bodyPr/>
          <a:lstStyle/>
          <a:p>
            <a:r>
              <a:rPr lang="en-US" dirty="0" smtClean="0"/>
              <a:t>Brevity</a:t>
            </a:r>
          </a:p>
          <a:p>
            <a:pPr lvl="1"/>
            <a:r>
              <a:rPr lang="en-US" dirty="0"/>
              <a:t>Don’t take three pages to say what could be said in three paragraphs.</a:t>
            </a:r>
          </a:p>
          <a:p>
            <a:pPr lvl="1"/>
            <a:r>
              <a:rPr lang="en-US" dirty="0" smtClean="0"/>
              <a:t>Don’t </a:t>
            </a:r>
            <a:r>
              <a:rPr lang="en-US" dirty="0"/>
              <a:t>take three sentences to say what could be said in a few words</a:t>
            </a:r>
            <a:r>
              <a:rPr lang="en-US" dirty="0" smtClean="0"/>
              <a:t>.</a:t>
            </a:r>
          </a:p>
          <a:p>
            <a:pPr lvl="1"/>
            <a:r>
              <a:rPr lang="en-US" dirty="0" smtClean="0"/>
              <a:t>Make every word count</a:t>
            </a:r>
          </a:p>
          <a:p>
            <a:pPr lvl="2"/>
            <a:r>
              <a:rPr lang="en-US" dirty="0" smtClean="0"/>
              <a:t>“Because”, not “due to the fact”</a:t>
            </a:r>
          </a:p>
          <a:p>
            <a:pPr lvl="2"/>
            <a:r>
              <a:rPr lang="en-US" dirty="0" smtClean="0"/>
              <a:t>“Now”, not “at this point in time”</a:t>
            </a:r>
          </a:p>
          <a:p>
            <a:pPr lvl="1"/>
            <a:r>
              <a:rPr lang="en-US" dirty="0" smtClean="0"/>
              <a:t>No repeated sentences</a:t>
            </a:r>
          </a:p>
          <a:p>
            <a:pPr lvl="2"/>
            <a:r>
              <a:rPr lang="en-US" dirty="0"/>
              <a:t>Repetition comes from not trusting yourself to have said it well enough the first time.</a:t>
            </a:r>
          </a:p>
          <a:p>
            <a:pPr lvl="2"/>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67917263"/>
      </p:ext>
    </p:extLst>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676"/>
            <a:ext cx="8229600" cy="6526452"/>
          </a:xfrm>
        </p:spPr>
        <p:txBody>
          <a:bodyPr>
            <a:normAutofit fontScale="70000" lnSpcReduction="20000"/>
          </a:bodyPr>
          <a:lstStyle/>
          <a:p>
            <a:pPr marL="0" indent="0" algn="ctr">
              <a:buNone/>
            </a:pPr>
            <a:r>
              <a:rPr lang="en-US" sz="4000" dirty="0"/>
              <a:t>Wordy Writing Exercise (167 </a:t>
            </a:r>
            <a:r>
              <a:rPr lang="en-US" sz="4000" dirty="0" err="1"/>
              <a:t>wds</a:t>
            </a:r>
            <a:r>
              <a:rPr lang="en-US" sz="4000" dirty="0"/>
              <a:t>)</a:t>
            </a:r>
          </a:p>
          <a:p>
            <a:pPr marL="0" indent="0">
              <a:buNone/>
            </a:pPr>
            <a:r>
              <a:rPr lang="en-US" dirty="0"/>
              <a:t> </a:t>
            </a:r>
          </a:p>
          <a:p>
            <a:pPr marL="0" indent="0">
              <a:buNone/>
            </a:pPr>
            <a:r>
              <a:rPr lang="en-US" dirty="0" smtClean="0"/>
              <a:t>	</a:t>
            </a:r>
            <a:r>
              <a:rPr lang="en-US" sz="3400" dirty="0" smtClean="0"/>
              <a:t>The </a:t>
            </a:r>
            <a:r>
              <a:rPr lang="en-US" sz="3400" dirty="0"/>
              <a:t>sentences in </a:t>
            </a:r>
            <a:r>
              <a:rPr lang="en-US" sz="3400" dirty="0" err="1" smtClean="0"/>
              <a:t>ths</a:t>
            </a:r>
            <a:r>
              <a:rPr lang="en-US" sz="3400" dirty="0" smtClean="0"/>
              <a:t> </a:t>
            </a:r>
            <a:r>
              <a:rPr lang="en-US" sz="3400" dirty="0"/>
              <a:t>paragraph use far and above too many words to express the simple, uncomplicated idea that we will be able to communicate more effectively if we try to use fewer words.  Use your pen to cross out all the unnecessary words in these sentences and shorten the paragraphs by at least twenty words if not </a:t>
            </a:r>
            <a:r>
              <a:rPr lang="en-US" sz="3400" dirty="0" smtClean="0"/>
              <a:t>more. When </a:t>
            </a:r>
            <a:r>
              <a:rPr lang="en-US" sz="3400" dirty="0"/>
              <a:t>you are writing, it is very important to write a tight final draft.  You don’t want to waste words repeating.  You will want to make every world count.  Don’t say the same thing twice in different ways.  Make sure that every sentence contributes something </a:t>
            </a:r>
            <a:r>
              <a:rPr lang="en-US" sz="3400" dirty="0" smtClean="0"/>
              <a:t>new. You </a:t>
            </a:r>
            <a:r>
              <a:rPr lang="en-US" sz="3400" dirty="0"/>
              <a:t>really don’t need all those unnecessary adverbs if you carefully choose active verbs to show what is happening.  Then again you will find that words such as ‘very,’ ‘suddenly,’ ‘immediately’ won’t even be missed when you leave them </a:t>
            </a:r>
            <a:r>
              <a:rPr lang="en-US" sz="3400" dirty="0" smtClean="0"/>
              <a:t>out. In </a:t>
            </a:r>
            <a:r>
              <a:rPr lang="en-US" sz="3400" dirty="0"/>
              <a:t>conclusion it is important to note that unnecessary words slow down your writing and make it just plain boring and repetitious</a:t>
            </a:r>
            <a:r>
              <a:rPr lang="en-US" sz="3400" dirty="0" smtClean="0"/>
              <a:t>.</a:t>
            </a:r>
          </a:p>
          <a:p>
            <a:endParaRPr lang="en-US" dirty="0"/>
          </a:p>
          <a:p>
            <a:r>
              <a:rPr lang="en-US" dirty="0" smtClean="0"/>
              <a:t>[Do this exercise before you move to the next page.]</a:t>
            </a:r>
            <a:endParaRPr lang="en-US" dirty="0"/>
          </a:p>
        </p:txBody>
      </p:sp>
      <p:sp>
        <p:nvSpPr>
          <p:cNvPr id="4" name="Title 3"/>
          <p:cNvSpPr>
            <a:spLocks noGrp="1"/>
          </p:cNvSpPr>
          <p:nvPr>
            <p:ph type="title"/>
          </p:nvPr>
        </p:nvSpPr>
        <p:spPr>
          <a:xfrm>
            <a:off x="457200" y="1205626"/>
            <a:ext cx="45719" cy="212012"/>
          </a:xfrm>
        </p:spPr>
        <p:txBody>
          <a:bodyPr>
            <a:normAutofit fontScale="90000"/>
          </a:bodyPr>
          <a:lstStyle/>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63809813"/>
      </p:ext>
    </p:extLst>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0" y="117694"/>
            <a:ext cx="9031458" cy="6432529"/>
          </a:xfrm>
          <a:prstGeom prst="rect">
            <a:avLst/>
          </a:prstGeom>
        </p:spPr>
        <p:txBody>
          <a:bodyPr wrap="square">
            <a:spAutoFit/>
          </a:bodyPr>
          <a:lstStyle/>
          <a:p>
            <a:pPr algn="ctr"/>
            <a:r>
              <a:rPr lang="en-US" sz="2800" dirty="0"/>
              <a:t>Wordy Writing  (87 </a:t>
            </a:r>
            <a:r>
              <a:rPr lang="en-US" sz="2800" dirty="0" err="1"/>
              <a:t>wds</a:t>
            </a:r>
            <a:r>
              <a:rPr lang="en-US" sz="2800" dirty="0"/>
              <a:t>)</a:t>
            </a:r>
          </a:p>
          <a:p>
            <a:r>
              <a:rPr lang="en-US" sz="2400" dirty="0"/>
              <a:t> </a:t>
            </a:r>
          </a:p>
          <a:p>
            <a:r>
              <a:rPr lang="en-US" sz="2400" dirty="0" smtClean="0"/>
              <a:t>	The </a:t>
            </a:r>
            <a:r>
              <a:rPr lang="en-US" sz="2400" dirty="0"/>
              <a:t>sentences in this paragraph use </a:t>
            </a:r>
            <a:r>
              <a:rPr lang="en-US" sz="2400" strike="sngStrike" dirty="0"/>
              <a:t>far and above</a:t>
            </a:r>
            <a:r>
              <a:rPr lang="en-US" sz="2400" dirty="0"/>
              <a:t> too many words to express the simple, </a:t>
            </a:r>
            <a:r>
              <a:rPr lang="en-US" sz="2400" strike="sngStrike" dirty="0"/>
              <a:t>uncomplicated</a:t>
            </a:r>
            <a:r>
              <a:rPr lang="en-US" sz="2400" dirty="0"/>
              <a:t> idea that we </a:t>
            </a:r>
            <a:r>
              <a:rPr lang="en-US" sz="2400" strike="sngStrike" dirty="0"/>
              <a:t>will be able to</a:t>
            </a:r>
            <a:r>
              <a:rPr lang="en-US" sz="2400" dirty="0"/>
              <a:t> communicate more effectively if we </a:t>
            </a:r>
            <a:r>
              <a:rPr lang="en-US" sz="2400" strike="sngStrike" dirty="0"/>
              <a:t>try to</a:t>
            </a:r>
            <a:r>
              <a:rPr lang="en-US" sz="2400" dirty="0"/>
              <a:t> use fewer words.  </a:t>
            </a:r>
            <a:r>
              <a:rPr lang="en-US" sz="2400" strike="sngStrike" dirty="0"/>
              <a:t>Use your pen to</a:t>
            </a:r>
            <a:r>
              <a:rPr lang="en-US" sz="2400" dirty="0"/>
              <a:t> cross out all </a:t>
            </a:r>
            <a:r>
              <a:rPr lang="en-US" sz="2400" strike="sngStrike" dirty="0"/>
              <a:t>the</a:t>
            </a:r>
            <a:r>
              <a:rPr lang="en-US" sz="2400" dirty="0"/>
              <a:t> unnecessary words in these sentences and shorten the paragraph by at least twenty words </a:t>
            </a:r>
            <a:r>
              <a:rPr lang="en-US" sz="2400" strike="sngStrike" dirty="0"/>
              <a:t>if not </a:t>
            </a:r>
            <a:r>
              <a:rPr lang="en-US" sz="2400" strike="sngStrike" dirty="0" smtClean="0"/>
              <a:t>more</a:t>
            </a:r>
            <a:r>
              <a:rPr lang="en-US" sz="2400" dirty="0" smtClean="0"/>
              <a:t>. </a:t>
            </a:r>
            <a:r>
              <a:rPr lang="en-US" sz="2400" strike="sngStrike" dirty="0" smtClean="0"/>
              <a:t>When </a:t>
            </a:r>
            <a:r>
              <a:rPr lang="en-US" sz="2400" strike="sngStrike" dirty="0"/>
              <a:t>you are writing, it is very important to</a:t>
            </a:r>
            <a:r>
              <a:rPr lang="en-US" sz="2400" dirty="0"/>
              <a:t> write a tight final draft.  </a:t>
            </a:r>
            <a:r>
              <a:rPr lang="en-US" sz="2400" strike="sngStrike" dirty="0"/>
              <a:t>You don’t want to waste words repeating.  You will want to</a:t>
            </a:r>
            <a:r>
              <a:rPr lang="en-US" sz="2400" dirty="0"/>
              <a:t> make every word count.  </a:t>
            </a:r>
            <a:r>
              <a:rPr lang="en-US" sz="2400" strike="sngStrike" dirty="0"/>
              <a:t>Don’t say the same thing twice in different ways.</a:t>
            </a:r>
            <a:r>
              <a:rPr lang="en-US" sz="2400" dirty="0"/>
              <a:t>  Make sure </a:t>
            </a:r>
            <a:r>
              <a:rPr lang="en-US" sz="2400" strike="sngStrike" dirty="0"/>
              <a:t>that</a:t>
            </a:r>
            <a:r>
              <a:rPr lang="en-US" sz="2400" dirty="0"/>
              <a:t> every sentence contributes something </a:t>
            </a:r>
            <a:r>
              <a:rPr lang="en-US" sz="2400" dirty="0" smtClean="0"/>
              <a:t>new. You </a:t>
            </a:r>
            <a:r>
              <a:rPr lang="en-US" sz="2400" strike="sngStrike" dirty="0"/>
              <a:t>really</a:t>
            </a:r>
            <a:r>
              <a:rPr lang="en-US" sz="2400" dirty="0"/>
              <a:t> don’t need </a:t>
            </a:r>
            <a:r>
              <a:rPr lang="en-US" sz="2400" strike="sngStrike" dirty="0"/>
              <a:t>all those unnecessary</a:t>
            </a:r>
            <a:r>
              <a:rPr lang="en-US" sz="2400" dirty="0"/>
              <a:t> adverbs if you </a:t>
            </a:r>
            <a:r>
              <a:rPr lang="en-US" sz="2400" strike="sngStrike" dirty="0"/>
              <a:t>carefully</a:t>
            </a:r>
            <a:r>
              <a:rPr lang="en-US" sz="2400" dirty="0"/>
              <a:t> choose active verbs </a:t>
            </a:r>
            <a:r>
              <a:rPr lang="en-US" sz="2400" strike="sngStrike" dirty="0"/>
              <a:t>to show what is happening</a:t>
            </a:r>
            <a:r>
              <a:rPr lang="en-US" sz="2400" dirty="0"/>
              <a:t>.  </a:t>
            </a:r>
            <a:r>
              <a:rPr lang="en-US" sz="2400" strike="sngStrike" dirty="0"/>
              <a:t>Then again you will find that</a:t>
            </a:r>
            <a:r>
              <a:rPr lang="en-US" sz="2400" dirty="0"/>
              <a:t> words such as ‘very,’ ‘suddenly,’ ‘immediately’ won’t </a:t>
            </a:r>
            <a:r>
              <a:rPr lang="en-US" sz="2400" strike="sngStrike" dirty="0"/>
              <a:t>even</a:t>
            </a:r>
            <a:r>
              <a:rPr lang="en-US" sz="2400" dirty="0"/>
              <a:t> be missed </a:t>
            </a:r>
            <a:r>
              <a:rPr lang="en-US" sz="2400" strike="sngStrike" dirty="0"/>
              <a:t>when you leave them </a:t>
            </a:r>
            <a:r>
              <a:rPr lang="en-US" sz="2400" strike="sngStrike" dirty="0" smtClean="0"/>
              <a:t>out</a:t>
            </a:r>
            <a:r>
              <a:rPr lang="en-US" sz="2400" dirty="0" smtClean="0"/>
              <a:t>. </a:t>
            </a:r>
            <a:r>
              <a:rPr lang="en-US" sz="2400" strike="sngStrike" dirty="0" smtClean="0"/>
              <a:t>In </a:t>
            </a:r>
            <a:r>
              <a:rPr lang="en-US" sz="2400" strike="sngStrike" dirty="0"/>
              <a:t>conclusion it is very important to note that</a:t>
            </a:r>
            <a:r>
              <a:rPr lang="en-US" sz="2400" dirty="0"/>
              <a:t> unnecessary words slow down your writing and make it boring and repetitious.   [removed 79 </a:t>
            </a:r>
            <a:r>
              <a:rPr lang="en-US" sz="2400" dirty="0" err="1"/>
              <a:t>wds</a:t>
            </a:r>
            <a:r>
              <a:rPr lang="en-US" sz="2400" dirty="0"/>
              <a: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67562015"/>
      </p:ext>
    </p:extLst>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a:t>
            </a:r>
          </a:p>
        </p:txBody>
      </p:sp>
      <p:sp>
        <p:nvSpPr>
          <p:cNvPr id="3" name="Content Placeholder 2"/>
          <p:cNvSpPr>
            <a:spLocks noGrp="1"/>
          </p:cNvSpPr>
          <p:nvPr>
            <p:ph idx="1"/>
          </p:nvPr>
        </p:nvSpPr>
        <p:spPr/>
        <p:txBody>
          <a:bodyPr/>
          <a:lstStyle/>
          <a:p>
            <a:r>
              <a:rPr lang="en-US" dirty="0" smtClean="0"/>
              <a:t>Accuracy</a:t>
            </a:r>
          </a:p>
          <a:p>
            <a:pPr lvl="1"/>
            <a:r>
              <a:rPr lang="en-US" dirty="0" smtClean="0"/>
              <a:t>Truth</a:t>
            </a:r>
          </a:p>
          <a:p>
            <a:pPr lvl="2"/>
            <a:r>
              <a:rPr lang="en-US" dirty="0" smtClean="0"/>
              <a:t>whether fiction or non-fiction</a:t>
            </a:r>
          </a:p>
          <a:p>
            <a:pPr lvl="1"/>
            <a:r>
              <a:rPr lang="en-US" dirty="0" smtClean="0"/>
              <a:t>Good research</a:t>
            </a:r>
          </a:p>
          <a:p>
            <a:pPr lvl="2"/>
            <a:r>
              <a:rPr lang="en-US" dirty="0" smtClean="0"/>
              <a:t>“…</a:t>
            </a:r>
            <a:r>
              <a:rPr lang="en-US" dirty="0"/>
              <a:t>collect more material than you will use.  Every article is strong in proportion to the surplus of details from which you can choose the few that serve you best—if you don’t go on gathering facts </a:t>
            </a:r>
            <a:r>
              <a:rPr lang="en-US" dirty="0" smtClean="0"/>
              <a:t>forever”  </a:t>
            </a:r>
            <a:r>
              <a:rPr lang="en-US" dirty="0"/>
              <a:t>(Zinsser, p. </a:t>
            </a:r>
            <a:r>
              <a:rPr lang="en-US" dirty="0" smtClean="0"/>
              <a:t>59). </a:t>
            </a:r>
          </a:p>
          <a:p>
            <a:pPr lvl="1"/>
            <a:r>
              <a:rPr lang="en-US" dirty="0" smtClean="0"/>
              <a:t>Careful typing</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15354732"/>
      </p:ext>
    </p:extLst>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 </a:t>
            </a:r>
          </a:p>
        </p:txBody>
      </p:sp>
      <p:sp>
        <p:nvSpPr>
          <p:cNvPr id="3" name="Content Placeholder 2"/>
          <p:cNvSpPr>
            <a:spLocks noGrp="1"/>
          </p:cNvSpPr>
          <p:nvPr>
            <p:ph idx="1"/>
          </p:nvPr>
        </p:nvSpPr>
        <p:spPr/>
        <p:txBody>
          <a:bodyPr/>
          <a:lstStyle/>
          <a:p>
            <a:r>
              <a:rPr lang="en-US" dirty="0"/>
              <a:t>Unity</a:t>
            </a:r>
          </a:p>
          <a:p>
            <a:pPr lvl="1"/>
            <a:r>
              <a:rPr lang="en-US" dirty="0"/>
              <a:t>Consistency of tense, person, and tone</a:t>
            </a:r>
          </a:p>
          <a:p>
            <a:pPr lvl="1"/>
            <a:r>
              <a:rPr lang="en-US" dirty="0" smtClean="0"/>
              <a:t>Aim</a:t>
            </a:r>
            <a:r>
              <a:rPr lang="en-US" dirty="0"/>
              <a:t>—Why am I telling the reader this</a:t>
            </a:r>
            <a:r>
              <a:rPr lang="en-US" dirty="0" smtClean="0"/>
              <a:t>?</a:t>
            </a:r>
          </a:p>
          <a:p>
            <a:pPr lvl="2"/>
            <a:endParaRPr lang="en-US" dirty="0"/>
          </a:p>
          <a:p>
            <a:pPr lvl="2"/>
            <a:r>
              <a:rPr lang="en-US" dirty="0" smtClean="0"/>
              <a:t>“…</a:t>
            </a:r>
            <a:r>
              <a:rPr lang="en-US" dirty="0"/>
              <a:t>every successful piece of non-fiction should leave the reader with one provocative thought that he or she didn’t have before.  Not two thoughts, or five—just one</a:t>
            </a:r>
            <a:r>
              <a:rPr lang="en-US" dirty="0" smtClean="0"/>
              <a:t>.”  </a:t>
            </a:r>
            <a:r>
              <a:rPr lang="en-US" dirty="0"/>
              <a:t>(Zinsser, p53) </a:t>
            </a:r>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99551622"/>
      </p:ext>
    </p:extLst>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r>
              <a:rPr lang="en-US" dirty="0" smtClean="0"/>
              <a:t>Go back to your elevator pitch. How can your refine the aim of your book to better challenge your reader?</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95444385"/>
      </p:ext>
    </p:extLst>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a:t>
            </a:r>
          </a:p>
        </p:txBody>
      </p:sp>
      <p:sp>
        <p:nvSpPr>
          <p:cNvPr id="3" name="Content Placeholder 2"/>
          <p:cNvSpPr>
            <a:spLocks noGrp="1"/>
          </p:cNvSpPr>
          <p:nvPr>
            <p:ph idx="1"/>
          </p:nvPr>
        </p:nvSpPr>
        <p:spPr/>
        <p:txBody>
          <a:bodyPr>
            <a:normAutofit lnSpcReduction="10000"/>
          </a:bodyPr>
          <a:lstStyle/>
          <a:p>
            <a:r>
              <a:rPr lang="en-US" dirty="0"/>
              <a:t>Originality</a:t>
            </a:r>
          </a:p>
          <a:p>
            <a:pPr lvl="1"/>
            <a:r>
              <a:rPr lang="en-US" dirty="0" smtClean="0"/>
              <a:t>What </a:t>
            </a:r>
            <a:r>
              <a:rPr lang="en-US" dirty="0"/>
              <a:t>you </a:t>
            </a:r>
            <a:r>
              <a:rPr lang="en-US" dirty="0" smtClean="0"/>
              <a:t>say</a:t>
            </a:r>
          </a:p>
          <a:p>
            <a:pPr lvl="2"/>
            <a:r>
              <a:rPr lang="en-US" b="1" dirty="0"/>
              <a:t>What do I have to say that hasn’t already been said</a:t>
            </a:r>
            <a:r>
              <a:rPr lang="en-US" b="1" dirty="0" smtClean="0"/>
              <a:t>?</a:t>
            </a:r>
            <a:r>
              <a:rPr lang="en-US" dirty="0" smtClean="0"/>
              <a:t>(The answer may come from your cultural context as in</a:t>
            </a:r>
            <a:r>
              <a:rPr lang="en-US" dirty="0"/>
              <a:t> </a:t>
            </a:r>
            <a:r>
              <a:rPr lang="en-US" dirty="0" smtClean="0"/>
              <a:t>Africa Bible Commentary, South Asia Bible Commentary, etc.</a:t>
            </a:r>
            <a:r>
              <a:rPr lang="en-US" dirty="0"/>
              <a:t> </a:t>
            </a:r>
            <a:r>
              <a:rPr lang="en-US" dirty="0" smtClean="0"/>
              <a:t>Answering this question will require marketing research.)</a:t>
            </a:r>
            <a:endParaRPr lang="en-US" dirty="0"/>
          </a:p>
          <a:p>
            <a:pPr lvl="2"/>
            <a:endParaRPr lang="en-US" dirty="0" smtClean="0"/>
          </a:p>
          <a:p>
            <a:pPr lvl="1"/>
            <a:r>
              <a:rPr lang="en-US" dirty="0"/>
              <a:t>H</a:t>
            </a:r>
            <a:r>
              <a:rPr lang="en-US" dirty="0" smtClean="0"/>
              <a:t>ow </a:t>
            </a:r>
            <a:r>
              <a:rPr lang="en-US" dirty="0"/>
              <a:t>you say it </a:t>
            </a:r>
            <a:endParaRPr lang="en-US" dirty="0" smtClean="0"/>
          </a:p>
          <a:p>
            <a:pPr lvl="2"/>
            <a:r>
              <a:rPr lang="en-US" b="1" dirty="0"/>
              <a:t>How can I say it in a fresh and creative way that will grab the reader’s attention?</a:t>
            </a:r>
          </a:p>
          <a:p>
            <a:pPr lvl="2"/>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51239668"/>
      </p:ext>
    </p:extLst>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 Editing for Publication</a:t>
            </a:r>
          </a:p>
        </p:txBody>
      </p:sp>
      <p:sp>
        <p:nvSpPr>
          <p:cNvPr id="3" name="Content Placeholder 2"/>
          <p:cNvSpPr>
            <a:spLocks noGrp="1"/>
          </p:cNvSpPr>
          <p:nvPr>
            <p:ph idx="1"/>
          </p:nvPr>
        </p:nvSpPr>
        <p:spPr/>
        <p:txBody>
          <a:bodyPr/>
          <a:lstStyle/>
          <a:p>
            <a:r>
              <a:rPr lang="en-US" dirty="0"/>
              <a:t>Humanity</a:t>
            </a:r>
          </a:p>
          <a:p>
            <a:pPr lvl="1"/>
            <a:r>
              <a:rPr lang="en-US" b="1" dirty="0"/>
              <a:t>Style </a:t>
            </a:r>
            <a:endParaRPr lang="en-US" b="1" i="1" dirty="0"/>
          </a:p>
          <a:p>
            <a:pPr lvl="1"/>
            <a:r>
              <a:rPr lang="en-US" b="1" dirty="0"/>
              <a:t>Humor</a:t>
            </a:r>
            <a:endParaRPr lang="en-US" b="1" i="1" dirty="0"/>
          </a:p>
          <a:p>
            <a:pPr lvl="1"/>
            <a:r>
              <a:rPr lang="en-US" b="1" dirty="0"/>
              <a:t>Universal </a:t>
            </a:r>
            <a:r>
              <a:rPr lang="en-US" b="1" dirty="0" smtClean="0"/>
              <a:t>emotions</a:t>
            </a:r>
          </a:p>
          <a:p>
            <a:pPr lvl="1"/>
            <a:endParaRPr lang="en-US" b="1" i="1" dirty="0"/>
          </a:p>
          <a:p>
            <a:pPr marL="457200" lvl="1" indent="0">
              <a:buNone/>
            </a:pPr>
            <a:endParaRPr lang="en-US" b="1" dirty="0"/>
          </a:p>
          <a:p>
            <a:r>
              <a:rPr lang="en-US" dirty="0" smtClean="0"/>
              <a:t>Now you are ready to rewrite—again.</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8468894"/>
      </p:ext>
    </p:extLst>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5426"/>
            <a:ext cx="7774410" cy="1112212"/>
          </a:xfrm>
        </p:spPr>
        <p:txBody>
          <a:bodyPr>
            <a:normAutofit/>
          </a:bodyPr>
          <a:lstStyle/>
          <a:p>
            <a:r>
              <a:rPr lang="en-US" dirty="0" smtClean="0"/>
              <a:t>On Self-publishing</a:t>
            </a:r>
            <a:endParaRPr lang="en-US" dirty="0"/>
          </a:p>
        </p:txBody>
      </p:sp>
      <p:sp>
        <p:nvSpPr>
          <p:cNvPr id="3" name="Content Placeholder 2"/>
          <p:cNvSpPr>
            <a:spLocks noGrp="1"/>
          </p:cNvSpPr>
          <p:nvPr>
            <p:ph idx="1"/>
          </p:nvPr>
        </p:nvSpPr>
        <p:spPr>
          <a:xfrm>
            <a:off x="457200" y="1417638"/>
            <a:ext cx="8229600" cy="4899839"/>
          </a:xfrm>
        </p:spPr>
        <p:txBody>
          <a:bodyPr>
            <a:normAutofit fontScale="85000" lnSpcReduction="10000"/>
          </a:bodyPr>
          <a:lstStyle/>
          <a:p>
            <a:pPr marL="0" indent="0">
              <a:buNone/>
            </a:pPr>
            <a:r>
              <a:rPr lang="en-US" dirty="0" smtClean="0"/>
              <a:t>	Self-publishing is an option we have today with Kindle, </a:t>
            </a:r>
            <a:r>
              <a:rPr lang="en-US" dirty="0" err="1" smtClean="0"/>
              <a:t>CreateSpace</a:t>
            </a:r>
            <a:r>
              <a:rPr lang="en-US" dirty="0" smtClean="0"/>
              <a:t> and others. It facilitates publications aimed at niche markets that are not commercially viable for major publishers. It is not an excuse to skip the steps of effective writing and editing.  </a:t>
            </a:r>
          </a:p>
          <a:p>
            <a:pPr marL="0" indent="0">
              <a:buNone/>
            </a:pPr>
            <a:r>
              <a:rPr lang="en-US" dirty="0"/>
              <a:t>	</a:t>
            </a:r>
            <a:r>
              <a:rPr lang="en-US" dirty="0" smtClean="0"/>
              <a:t>Avoid companies that offer to “help” you, but want significant money up-front, especially for promotion, which you can do far more effectively than they can since you know your target audience better than they do.</a:t>
            </a:r>
          </a:p>
          <a:p>
            <a:pPr marL="0" indent="0">
              <a:buNone/>
            </a:pPr>
            <a:r>
              <a:rPr lang="en-US" dirty="0"/>
              <a:t>	</a:t>
            </a:r>
            <a:r>
              <a:rPr lang="en-US" dirty="0" smtClean="0"/>
              <a:t>With help, you can do most of the work yourself. The following on-line helps are things I have found useful.</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01587131"/>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Choose a topic</a:t>
            </a:r>
            <a:endParaRPr lang="en-US" dirty="0"/>
          </a:p>
        </p:txBody>
      </p:sp>
      <p:sp>
        <p:nvSpPr>
          <p:cNvPr id="3" name="Content Placeholder 2"/>
          <p:cNvSpPr>
            <a:spLocks noGrp="1"/>
          </p:cNvSpPr>
          <p:nvPr>
            <p:ph idx="1"/>
          </p:nvPr>
        </p:nvSpPr>
        <p:spPr/>
        <p:txBody>
          <a:bodyPr/>
          <a:lstStyle/>
          <a:p>
            <a:r>
              <a:rPr lang="en-US" dirty="0" smtClean="0"/>
              <a:t>Put your idea succinctly in one or two sentences that you could share with a publisher before the elevator gets to his floor. </a:t>
            </a:r>
          </a:p>
          <a:p>
            <a:pPr marL="0" indent="0">
              <a:buNone/>
            </a:pPr>
            <a:endParaRPr lang="en-US" dirty="0"/>
          </a:p>
          <a:p>
            <a:pPr marL="0" indent="0" algn="ctr">
              <a:buNone/>
            </a:pPr>
            <a:r>
              <a:rPr lang="en-US" dirty="0" smtClean="0"/>
              <a:t>(This is called an “elevator pitch.”)</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50160260"/>
      </p:ext>
    </p:extLst>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Few Self-publishing Helps</a:t>
            </a:r>
            <a:endParaRPr lang="en-US" dirty="0"/>
          </a:p>
        </p:txBody>
      </p:sp>
      <p:sp>
        <p:nvSpPr>
          <p:cNvPr id="3" name="Content Placeholder 2"/>
          <p:cNvSpPr>
            <a:spLocks noGrp="1"/>
          </p:cNvSpPr>
          <p:nvPr>
            <p:ph idx="1"/>
          </p:nvPr>
        </p:nvSpPr>
        <p:spPr>
          <a:xfrm>
            <a:off x="457200" y="1600200"/>
            <a:ext cx="8229600" cy="5087003"/>
          </a:xfrm>
        </p:spPr>
        <p:txBody>
          <a:bodyPr>
            <a:normAutofit fontScale="62500" lnSpcReduction="20000"/>
          </a:bodyPr>
          <a:lstStyle/>
          <a:p>
            <a:r>
              <a:rPr lang="en-GB" dirty="0"/>
              <a:t>To hire me: </a:t>
            </a:r>
            <a:r>
              <a:rPr lang="en-GB" u="sng" dirty="0">
                <a:hlinkClick r:id="rId2"/>
              </a:rPr>
              <a:t>http://www.leannehardy.net</a:t>
            </a:r>
            <a:r>
              <a:rPr lang="en-GB" dirty="0"/>
              <a:t> &lt;editorial services&gt; tab </a:t>
            </a:r>
            <a:r>
              <a:rPr lang="en-GB" dirty="0" smtClean="0"/>
              <a:t>. (There ARE other editors out there.  Look for someone with some understanding of your target audience.)</a:t>
            </a:r>
          </a:p>
          <a:p>
            <a:pPr marL="0" indent="0">
              <a:buNone/>
            </a:pPr>
            <a:r>
              <a:rPr lang="en-GB" dirty="0"/>
              <a:t> </a:t>
            </a:r>
            <a:endParaRPr lang="en-US" dirty="0"/>
          </a:p>
          <a:p>
            <a:r>
              <a:rPr lang="en-GB" dirty="0" smtClean="0"/>
              <a:t>Print-On-Demand:</a:t>
            </a:r>
            <a:r>
              <a:rPr lang="en-GB" dirty="0"/>
              <a:t> </a:t>
            </a:r>
            <a:r>
              <a:rPr lang="en-GB" u="sng" dirty="0" smtClean="0">
                <a:hlinkClick r:id="rId3"/>
              </a:rPr>
              <a:t>www.createspace.com</a:t>
            </a:r>
            <a:r>
              <a:rPr lang="en-US" dirty="0" smtClean="0"/>
              <a:t>, </a:t>
            </a:r>
            <a:r>
              <a:rPr lang="en-GB" u="sng" dirty="0" smtClean="0">
                <a:hlinkClick r:id="rId4"/>
              </a:rPr>
              <a:t>www.IngramSpark.com</a:t>
            </a:r>
            <a:endParaRPr lang="en-US" dirty="0"/>
          </a:p>
          <a:p>
            <a:endParaRPr lang="en-US" dirty="0"/>
          </a:p>
          <a:p>
            <a:r>
              <a:rPr lang="en-GB" dirty="0"/>
              <a:t>Book design: </a:t>
            </a:r>
            <a:r>
              <a:rPr lang="en-GB" u="sng" dirty="0">
                <a:hlinkClick r:id="rId5"/>
              </a:rPr>
              <a:t>http://www.writing-world.com/publish/lulu.shtml</a:t>
            </a:r>
            <a:endParaRPr lang="en-US" dirty="0"/>
          </a:p>
          <a:p>
            <a:pPr marL="0" indent="0">
              <a:buNone/>
            </a:pPr>
            <a:r>
              <a:rPr lang="en-GB" dirty="0" smtClean="0"/>
              <a:t>	Or </a:t>
            </a:r>
            <a:r>
              <a:rPr lang="en-GB" dirty="0"/>
              <a:t>find a similar book whose layout you like and make yours look like that.</a:t>
            </a:r>
            <a:endParaRPr lang="en-US" dirty="0"/>
          </a:p>
          <a:p>
            <a:pPr marL="0" indent="0">
              <a:buNone/>
            </a:pPr>
            <a:r>
              <a:rPr lang="en-GB" dirty="0" smtClean="0"/>
              <a:t>	Save your layout as a  </a:t>
            </a:r>
            <a:r>
              <a:rPr lang="en-GB" dirty="0" err="1"/>
              <a:t>pdf</a:t>
            </a:r>
            <a:r>
              <a:rPr lang="en-GB" dirty="0"/>
              <a:t> and view in two-page spread format. </a:t>
            </a:r>
            <a:r>
              <a:rPr lang="en-GB" dirty="0" smtClean="0"/>
              <a:t>(On 	the </a:t>
            </a:r>
            <a:r>
              <a:rPr lang="en-GB" dirty="0"/>
              <a:t>&lt;view&gt; menu in Adobe</a:t>
            </a:r>
            <a:r>
              <a:rPr lang="en-GB" dirty="0" smtClean="0"/>
              <a:t>)</a:t>
            </a:r>
            <a:endParaRPr lang="en-US" dirty="0"/>
          </a:p>
          <a:p>
            <a:pPr marL="0" indent="0">
              <a:buNone/>
            </a:pPr>
            <a:r>
              <a:rPr lang="en-GB" dirty="0"/>
              <a:t> </a:t>
            </a:r>
            <a:endParaRPr lang="en-GB" u="sng" dirty="0"/>
          </a:p>
          <a:p>
            <a:r>
              <a:rPr lang="en-GB" dirty="0" smtClean="0"/>
              <a:t>E</a:t>
            </a:r>
            <a:r>
              <a:rPr lang="en-GB" dirty="0"/>
              <a:t>-books: </a:t>
            </a:r>
            <a:r>
              <a:rPr lang="en-GB" u="sng" dirty="0">
                <a:hlinkClick r:id="rId6"/>
              </a:rPr>
              <a:t>https://janefriedman.com/how-to-publish-an-ebook</a:t>
            </a:r>
            <a:r>
              <a:rPr lang="en-GB" u="sng" dirty="0" smtClean="0">
                <a:hlinkClick r:id="rId6"/>
              </a:rPr>
              <a:t>/</a:t>
            </a:r>
            <a:r>
              <a:rPr lang="en-GB" u="sng" dirty="0" smtClean="0"/>
              <a:t> </a:t>
            </a:r>
          </a:p>
          <a:p>
            <a:r>
              <a:rPr lang="en-GB" dirty="0" smtClean="0"/>
              <a:t>Kindle </a:t>
            </a:r>
            <a:r>
              <a:rPr lang="en-GB" dirty="0"/>
              <a:t>e-book: </a:t>
            </a:r>
            <a:r>
              <a:rPr lang="en-GB" u="sng" dirty="0" smtClean="0">
                <a:hlinkClick r:id="rId7"/>
              </a:rPr>
              <a:t>www.kdp.amazon.com</a:t>
            </a:r>
            <a:endParaRPr lang="en-GB" u="sng" dirty="0" smtClean="0"/>
          </a:p>
          <a:p>
            <a:r>
              <a:rPr lang="en-GB" dirty="0" err="1" smtClean="0"/>
              <a:t>Smashwords</a:t>
            </a:r>
            <a:r>
              <a:rPr lang="en-GB" dirty="0" smtClean="0"/>
              <a:t>:  </a:t>
            </a:r>
            <a:r>
              <a:rPr lang="en-GB" u="sng" dirty="0">
                <a:hlinkClick r:id="rId8"/>
              </a:rPr>
              <a:t>https://</a:t>
            </a:r>
            <a:r>
              <a:rPr lang="en-GB" u="sng" dirty="0" smtClean="0">
                <a:hlinkClick r:id="rId8"/>
              </a:rPr>
              <a:t>www.smashwords.com</a:t>
            </a:r>
            <a:r>
              <a:rPr lang="en-GB" u="sng" dirty="0" smtClean="0"/>
              <a:t> </a:t>
            </a:r>
            <a:endParaRPr lang="en-US" dirty="0"/>
          </a:p>
          <a:p>
            <a:pPr marL="0" indent="0">
              <a:buNone/>
            </a:pPr>
            <a:r>
              <a:rPr lang="en-GB" dirty="0"/>
              <a:t> </a:t>
            </a:r>
            <a:endParaRPr lang="en-US" dirty="0"/>
          </a:p>
          <a:p>
            <a:r>
              <a:rPr lang="en-GB" dirty="0"/>
              <a:t>Free Kindle book </a:t>
            </a:r>
            <a:r>
              <a:rPr lang="en-GB" i="1" dirty="0"/>
              <a:t>Building </a:t>
            </a:r>
            <a:r>
              <a:rPr lang="en-GB" i="1" dirty="0" smtClean="0"/>
              <a:t>Your </a:t>
            </a:r>
            <a:r>
              <a:rPr lang="en-GB" i="1" dirty="0"/>
              <a:t>B</a:t>
            </a:r>
            <a:r>
              <a:rPr lang="en-GB" i="1" dirty="0" smtClean="0"/>
              <a:t>ook </a:t>
            </a:r>
            <a:r>
              <a:rPr lang="en-GB" i="1" dirty="0"/>
              <a:t>for Kindle</a:t>
            </a:r>
            <a:r>
              <a:rPr lang="en-GB" dirty="0"/>
              <a:t>: </a:t>
            </a:r>
            <a:r>
              <a:rPr lang="en-GB" u="sng" dirty="0">
                <a:hlinkClick r:id="rId9"/>
              </a:rPr>
              <a:t>https://kdp.amazon.com/help?topicId=A2MB3WT2D0PTNK</a:t>
            </a:r>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56457150"/>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IMG_2299.jpg"/>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299063" y="-4148"/>
            <a:ext cx="4324810" cy="6849564"/>
          </a:xfrm>
          <a:prstGeom prst="rect">
            <a:avLst/>
          </a:prstGeom>
        </p:spPr>
      </p:pic>
      <p:sp>
        <p:nvSpPr>
          <p:cNvPr id="2" name="TextBox 1"/>
          <p:cNvSpPr txBox="1"/>
          <p:nvPr/>
        </p:nvSpPr>
        <p:spPr>
          <a:xfrm>
            <a:off x="7138350" y="3729402"/>
            <a:ext cx="1832820" cy="2677656"/>
          </a:xfrm>
          <a:prstGeom prst="rect">
            <a:avLst/>
          </a:prstGeom>
          <a:noFill/>
        </p:spPr>
        <p:txBody>
          <a:bodyPr wrap="square" rtlCol="0">
            <a:spAutoFit/>
          </a:bodyPr>
          <a:lstStyle/>
          <a:p>
            <a:r>
              <a:rPr lang="en-US" sz="2800" dirty="0" smtClean="0"/>
              <a:t>…you must grab </a:t>
            </a:r>
            <a:r>
              <a:rPr lang="en-US" sz="2800" dirty="0"/>
              <a:t>his attention with your focused idea</a:t>
            </a:r>
            <a:r>
              <a:rPr lang="en-US" sz="2400" dirty="0"/>
              <a:t>. </a:t>
            </a:r>
          </a:p>
        </p:txBody>
      </p:sp>
      <p:sp>
        <p:nvSpPr>
          <p:cNvPr id="3" name="TextBox 2"/>
          <p:cNvSpPr txBox="1"/>
          <p:nvPr/>
        </p:nvSpPr>
        <p:spPr>
          <a:xfrm>
            <a:off x="176852" y="498325"/>
            <a:ext cx="1832820" cy="1815882"/>
          </a:xfrm>
          <a:prstGeom prst="rect">
            <a:avLst/>
          </a:prstGeom>
          <a:noFill/>
        </p:spPr>
        <p:txBody>
          <a:bodyPr wrap="square" rtlCol="0">
            <a:spAutoFit/>
          </a:bodyPr>
          <a:lstStyle/>
          <a:p>
            <a:r>
              <a:rPr lang="en-US" sz="2800" dirty="0" smtClean="0"/>
              <a:t>I you </a:t>
            </a:r>
            <a:r>
              <a:rPr lang="en-US" sz="2800" dirty="0"/>
              <a:t>don’t want </a:t>
            </a:r>
            <a:r>
              <a:rPr lang="en-US" sz="2800" dirty="0" smtClean="0"/>
              <a:t>this to be his reaction…</a:t>
            </a:r>
            <a:endParaRPr lang="en-US" sz="28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30124686"/>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Choose your target audience</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a:t>
            </a:r>
            <a:r>
              <a:rPr lang="en-US" dirty="0"/>
              <a:t>whom is this book or article intended</a:t>
            </a:r>
            <a:r>
              <a:rPr lang="en-US" dirty="0" smtClean="0"/>
              <a:t>?</a:t>
            </a:r>
          </a:p>
          <a:p>
            <a:pPr lvl="1"/>
            <a:r>
              <a:rPr lang="en-US" dirty="0" smtClean="0"/>
              <a:t>Christians or pre-believers?</a:t>
            </a:r>
          </a:p>
          <a:p>
            <a:pPr lvl="1"/>
            <a:r>
              <a:rPr lang="en-US" dirty="0" smtClean="0"/>
              <a:t>Theological professionals or laypeople?</a:t>
            </a:r>
          </a:p>
          <a:p>
            <a:pPr lvl="1"/>
            <a:r>
              <a:rPr lang="en-US" dirty="0" smtClean="0"/>
              <a:t>Rural or urban?</a:t>
            </a:r>
          </a:p>
          <a:p>
            <a:pPr lvl="1"/>
            <a:r>
              <a:rPr lang="en-US" dirty="0" smtClean="0"/>
              <a:t>Young people or older adults?</a:t>
            </a:r>
          </a:p>
          <a:p>
            <a:endParaRPr lang="en-US" dirty="0"/>
          </a:p>
          <a:p>
            <a:r>
              <a:rPr lang="en-US" dirty="0" smtClean="0"/>
              <a:t>For whom is this book NOT intended?</a:t>
            </a:r>
          </a:p>
          <a:p>
            <a:endParaRPr lang="en-US" dirty="0"/>
          </a:p>
          <a:p>
            <a:pPr marL="0" indent="0" algn="ctr">
              <a:buNone/>
            </a:pPr>
            <a:r>
              <a:rPr lang="en-US" dirty="0" smtClean="0"/>
              <a:t>A book for “everyone” </a:t>
            </a:r>
          </a:p>
          <a:p>
            <a:pPr marL="0" indent="0" algn="ctr">
              <a:buNone/>
            </a:pPr>
            <a:r>
              <a:rPr lang="en-US" dirty="0" smtClean="0"/>
              <a:t>will probably not be effective with anyone.</a:t>
            </a:r>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64362478"/>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Create an outline</a:t>
            </a:r>
            <a:br>
              <a:rPr lang="en-US" dirty="0"/>
            </a:br>
            <a:endParaRPr lang="en-US" dirty="0"/>
          </a:p>
        </p:txBody>
      </p:sp>
      <p:sp>
        <p:nvSpPr>
          <p:cNvPr id="3" name="Content Placeholder 2"/>
          <p:cNvSpPr>
            <a:spLocks noGrp="1"/>
          </p:cNvSpPr>
          <p:nvPr>
            <p:ph idx="1"/>
          </p:nvPr>
        </p:nvSpPr>
        <p:spPr/>
        <p:txBody>
          <a:bodyPr/>
          <a:lstStyle/>
          <a:p>
            <a:r>
              <a:rPr lang="en-US" dirty="0"/>
              <a:t>What are the main aspects of this problem that need to be covered and in what order</a:t>
            </a:r>
            <a:r>
              <a:rPr lang="en-US" dirty="0" smtClean="0"/>
              <a:t>?</a:t>
            </a:r>
          </a:p>
          <a:p>
            <a:endParaRPr lang="en-US" dirty="0"/>
          </a:p>
          <a:p>
            <a:pPr marL="0" indent="0" algn="ctr">
              <a:buNone/>
            </a:pPr>
            <a:r>
              <a:rPr lang="en-US" dirty="0" smtClean="0"/>
              <a:t>Make a tentative outline. </a:t>
            </a:r>
          </a:p>
          <a:p>
            <a:pPr marL="0" indent="0" algn="ctr">
              <a:buNone/>
            </a:pPr>
            <a:r>
              <a:rPr lang="en-US" dirty="0" smtClean="0"/>
              <a:t>(You can always change it later.)</a:t>
            </a:r>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3637511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Write that first draft</a:t>
            </a:r>
            <a:br>
              <a:rPr lang="en-US" dirty="0"/>
            </a:br>
            <a:endParaRPr lang="en-US" dirty="0"/>
          </a:p>
        </p:txBody>
      </p:sp>
      <p:sp>
        <p:nvSpPr>
          <p:cNvPr id="3" name="Content Placeholder 2"/>
          <p:cNvSpPr>
            <a:spLocks noGrp="1"/>
          </p:cNvSpPr>
          <p:nvPr>
            <p:ph idx="1"/>
          </p:nvPr>
        </p:nvSpPr>
        <p:spPr/>
        <p:txBody>
          <a:bodyPr/>
          <a:lstStyle/>
          <a:p>
            <a:r>
              <a:rPr lang="en-US" dirty="0"/>
              <a:t>What schedule can you commit to for accomplishing this task</a:t>
            </a:r>
            <a:r>
              <a:rPr lang="en-US" dirty="0" smtClean="0"/>
              <a:t>?</a:t>
            </a:r>
          </a:p>
          <a:p>
            <a:endParaRPr lang="en-US" dirty="0" smtClean="0"/>
          </a:p>
          <a:p>
            <a:pPr lvl="1"/>
            <a:r>
              <a:rPr lang="en-US" dirty="0" smtClean="0"/>
              <a:t>30 minutes every day? Morning or evening?</a:t>
            </a:r>
          </a:p>
          <a:p>
            <a:pPr lvl="1"/>
            <a:r>
              <a:rPr lang="en-US" dirty="0" smtClean="0"/>
              <a:t>2 hours on the weekend?</a:t>
            </a:r>
          </a:p>
          <a:p>
            <a:pPr lvl="1"/>
            <a:r>
              <a:rPr lang="en-US" dirty="0" smtClean="0"/>
              <a:t>More?</a:t>
            </a:r>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07157714"/>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Write that first draft</a:t>
            </a:r>
            <a:br>
              <a:rPr lang="en-US" dirty="0"/>
            </a:br>
            <a:endParaRPr lang="en-US" dirty="0"/>
          </a:p>
        </p:txBody>
      </p:sp>
      <p:sp>
        <p:nvSpPr>
          <p:cNvPr id="3" name="Content Placeholder 2"/>
          <p:cNvSpPr>
            <a:spLocks noGrp="1"/>
          </p:cNvSpPr>
          <p:nvPr>
            <p:ph idx="1"/>
          </p:nvPr>
        </p:nvSpPr>
        <p:spPr>
          <a:xfrm>
            <a:off x="457200" y="1600200"/>
            <a:ext cx="8229600" cy="5087003"/>
          </a:xfrm>
        </p:spPr>
        <p:txBody>
          <a:bodyPr/>
          <a:lstStyle/>
          <a:p>
            <a:endParaRPr lang="en-US" dirty="0"/>
          </a:p>
          <a:p>
            <a:r>
              <a:rPr lang="en-US" dirty="0"/>
              <a:t>What language will you use to most effectively reach your target audience</a:t>
            </a:r>
            <a:r>
              <a:rPr lang="en-US" dirty="0" smtClean="0"/>
              <a:t>?</a:t>
            </a:r>
          </a:p>
          <a:p>
            <a:endParaRPr lang="en-US" dirty="0" smtClean="0"/>
          </a:p>
          <a:p>
            <a:pPr lvl="1"/>
            <a:r>
              <a:rPr lang="en-US" dirty="0" smtClean="0"/>
              <a:t>English or another world language will reach a wider audience.</a:t>
            </a:r>
          </a:p>
          <a:p>
            <a:pPr lvl="1"/>
            <a:r>
              <a:rPr lang="en-US" dirty="0" smtClean="0"/>
              <a:t>The heart language will have a deeper impact.</a:t>
            </a:r>
            <a:endParaRPr lang="en-US" dirty="0"/>
          </a:p>
          <a:p>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7749951"/>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Get feedback from others</a:t>
            </a:r>
            <a:br>
              <a:rPr lang="en-US" dirty="0"/>
            </a:br>
            <a:endParaRPr lang="en-US" dirty="0"/>
          </a:p>
        </p:txBody>
      </p:sp>
      <p:sp>
        <p:nvSpPr>
          <p:cNvPr id="3" name="Content Placeholder 2"/>
          <p:cNvSpPr>
            <a:spLocks noGrp="1"/>
          </p:cNvSpPr>
          <p:nvPr>
            <p:ph idx="1"/>
          </p:nvPr>
        </p:nvSpPr>
        <p:spPr/>
        <p:txBody>
          <a:bodyPr/>
          <a:lstStyle/>
          <a:p>
            <a:r>
              <a:rPr lang="en-US" dirty="0"/>
              <a:t>How can your book be better</a:t>
            </a:r>
            <a:r>
              <a:rPr lang="en-US" dirty="0" smtClean="0"/>
              <a:t>?</a:t>
            </a:r>
          </a:p>
          <a:p>
            <a:endParaRPr lang="en-US" dirty="0"/>
          </a:p>
          <a:p>
            <a:r>
              <a:rPr lang="en-US" dirty="0" smtClean="0"/>
              <a:t>Who could help you make it better?</a:t>
            </a:r>
          </a:p>
          <a:p>
            <a:pPr lvl="1"/>
            <a:r>
              <a:rPr lang="en-US" dirty="0" smtClean="0"/>
              <a:t>Consider colleagues and members of your target audience who can give you honest feedback. “I loved it!” may feel good, but it isn’t helpful.</a:t>
            </a:r>
            <a:endParaRPr lang="en-US" dirty="0"/>
          </a:p>
          <a:p>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27399116"/>
      </p:ext>
    </p:extLst>
  </p:cSld>
  <p:clrMapOvr>
    <a:masterClrMapping/>
  </p:clrMapOvr>
</p:sld>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186</TotalTime>
  <Words>1975</Words>
  <Application>Microsoft Macintosh PowerPoint</Application>
  <PresentationFormat>On-screen Show (4:3)</PresentationFormat>
  <Paragraphs>169</Paragraphs>
  <Slides>30</Slides>
  <Notes>1</Notes>
  <HiddenSlides>0</HiddenSlides>
  <MMClips>0</MMClips>
  <ScaleCrop>false</ScaleCrop>
  <HeadingPairs>
    <vt:vector size="4" baseType="variant">
      <vt:variant>
        <vt:lpstr>Design Template</vt:lpstr>
      </vt:variant>
      <vt:variant>
        <vt:i4>1</vt:i4>
      </vt:variant>
      <vt:variant>
        <vt:lpstr>Slide Titles</vt:lpstr>
      </vt:variant>
      <vt:variant>
        <vt:i4>30</vt:i4>
      </vt:variant>
    </vt:vector>
  </HeadingPairs>
  <TitlesOfParts>
    <vt:vector size="31" baseType="lpstr">
      <vt:lpstr> Black </vt:lpstr>
      <vt:lpstr>Effective Writing and Editing for Publication</vt:lpstr>
      <vt:lpstr>Choose a topic</vt:lpstr>
      <vt:lpstr>Choose a topic</vt:lpstr>
      <vt:lpstr>Slide 4</vt:lpstr>
      <vt:lpstr>Choose your target audience </vt:lpstr>
      <vt:lpstr>Create an outline </vt:lpstr>
      <vt:lpstr>Write that first draft </vt:lpstr>
      <vt:lpstr>Write that first draft </vt:lpstr>
      <vt:lpstr>Get feedback from others </vt:lpstr>
      <vt:lpstr> Rewrite</vt:lpstr>
      <vt:lpstr>Part 2: Effective Editing for Publication </vt:lpstr>
      <vt:lpstr>Not this:</vt:lpstr>
      <vt:lpstr>Or this</vt:lpstr>
      <vt:lpstr> </vt:lpstr>
      <vt:lpstr>Effective Editing for Publication </vt:lpstr>
      <vt:lpstr>Not Christian Jargon</vt:lpstr>
      <vt:lpstr>Effective Editing for Publication </vt:lpstr>
      <vt:lpstr>Check grammar and punctuation</vt:lpstr>
      <vt:lpstr>Effective Editing for Publication </vt:lpstr>
      <vt:lpstr>Effective Editing for Publication </vt:lpstr>
      <vt:lpstr>Effective Editing for Publication </vt:lpstr>
      <vt:lpstr>Slide 22</vt:lpstr>
      <vt:lpstr>Slide 23</vt:lpstr>
      <vt:lpstr>Effective Editing for Publication</vt:lpstr>
      <vt:lpstr>Effective Editing for Publication </vt:lpstr>
      <vt:lpstr> </vt:lpstr>
      <vt:lpstr>Effective Editing for Publication</vt:lpstr>
      <vt:lpstr>Effective Editing for Publication</vt:lpstr>
      <vt:lpstr>On Self-publishing</vt:lpstr>
      <vt:lpstr>A Few Self-publishing Helps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Writing and Editing for Publication</dc:title>
  <dc:creator>Leanne Hardy</dc:creator>
  <cp:lastModifiedBy>Stefanii Ferenczi</cp:lastModifiedBy>
  <cp:revision>21</cp:revision>
  <dcterms:created xsi:type="dcterms:W3CDTF">2015-12-07T18:08:08Z</dcterms:created>
  <dcterms:modified xsi:type="dcterms:W3CDTF">2015-12-07T18:10:05Z</dcterms:modified>
</cp:coreProperties>
</file>