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charts/chart4.xml" ContentType="application/vnd.openxmlformats-officedocument.drawingml.chart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0"/>
  </p:notesMasterIdLst>
  <p:sldIdLst>
    <p:sldId id="331" r:id="rId2"/>
    <p:sldId id="388" r:id="rId3"/>
    <p:sldId id="392" r:id="rId4"/>
    <p:sldId id="389" r:id="rId5"/>
    <p:sldId id="391" r:id="rId6"/>
    <p:sldId id="390" r:id="rId7"/>
    <p:sldId id="393" r:id="rId8"/>
    <p:sldId id="395" r:id="rId9"/>
    <p:sldId id="397" r:id="rId10"/>
    <p:sldId id="398" r:id="rId11"/>
    <p:sldId id="399" r:id="rId12"/>
    <p:sldId id="400" r:id="rId13"/>
    <p:sldId id="407" r:id="rId14"/>
    <p:sldId id="401" r:id="rId15"/>
    <p:sldId id="402" r:id="rId16"/>
    <p:sldId id="403" r:id="rId17"/>
    <p:sldId id="405" r:id="rId18"/>
    <p:sldId id="40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602" autoAdjust="0"/>
    <p:restoredTop sz="94671" autoAdjust="0"/>
  </p:normalViewPr>
  <p:slideViewPr>
    <p:cSldViewPr>
      <p:cViewPr varScale="1">
        <p:scale>
          <a:sx n="112" d="100"/>
          <a:sy n="112" d="100"/>
        </p:scale>
        <p:origin x="-83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Schools</a:t>
            </a:r>
          </a:p>
        </c:rich>
      </c:tx>
      <c:layout/>
    </c:title>
    <c:view3D>
      <c:rotX val="75"/>
      <c:perspective val="30"/>
    </c:view3D>
    <c:sideWall>
      <c:spPr>
        <a:noFill/>
        <a:ln w="25376">
          <a:noFill/>
        </a:ln>
      </c:spPr>
    </c:sideWall>
    <c:backWall>
      <c:spPr>
        <a:noFill/>
        <a:ln w="25376">
          <a:noFill/>
        </a:ln>
      </c:spPr>
    </c:backWall>
    <c:plotArea>
      <c:layout/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465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rgbClr val="0070C0"/>
              </a:solidFill>
              <a:ln w="12465">
                <a:solidFill>
                  <a:schemeClr val="tx2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465">
                <a:solidFill>
                  <a:srgbClr val="C00000"/>
                </a:solidFill>
                <a:prstDash val="solid"/>
              </a:ln>
            </c:spPr>
          </c:dPt>
          <c:dPt>
            <c:idx val="2"/>
            <c:spPr>
              <a:solidFill>
                <a:srgbClr val="92D050"/>
              </a:solidFill>
              <a:ln w="12465">
                <a:solidFill>
                  <a:schemeClr val="accent3"/>
                </a:solidFill>
                <a:prstDash val="solid"/>
              </a:ln>
            </c:spPr>
          </c:dPt>
          <c:dLbls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Evangelical</c:v>
                </c:pt>
                <c:pt idx="1">
                  <c:v>Mainline</c:v>
                </c:pt>
                <c:pt idx="2">
                  <c:v>Roman Catholic/Orthodox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0.417582417582418</c:v>
                </c:pt>
                <c:pt idx="1">
                  <c:v>0.37496336996337</c:v>
                </c:pt>
                <c:pt idx="2">
                  <c:v>0.212454212454212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465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465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46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Evangelical</c:v>
                </c:pt>
                <c:pt idx="1">
                  <c:v>Mainline</c:v>
                </c:pt>
                <c:pt idx="2">
                  <c:v>Roman Catholic/Orthodox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465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465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246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Evangelical</c:v>
                </c:pt>
                <c:pt idx="1">
                  <c:v>Mainline</c:v>
                </c:pt>
                <c:pt idx="2">
                  <c:v>Roman Catholic/Orthodox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/>
      </c:pie3DChart>
    </c:plotArea>
    <c:legend>
      <c:legendPos val="b"/>
      <c:layout/>
    </c:legend>
    <c:plotVisOnly val="1"/>
    <c:dispBlanksAs val="zero"/>
  </c:chart>
  <c:spPr>
    <a:noFill/>
    <a:ln>
      <a:noFill/>
    </a:ln>
  </c:spPr>
  <c:txPr>
    <a:bodyPr/>
    <a:lstStyle/>
    <a:p>
      <a:pPr>
        <a:defRPr sz="1762" b="0" i="0" u="none" strike="noStrike" baseline="0">
          <a:solidFill>
            <a:schemeClr val="tx1"/>
          </a:solidFill>
          <a:latin typeface="+mn-lt"/>
          <a:ea typeface="Optima"/>
          <a:cs typeface="Optima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Students</a:t>
            </a:r>
          </a:p>
        </c:rich>
      </c:tx>
      <c:layout/>
    </c:title>
    <c:view3D>
      <c:rotX val="75"/>
      <c:perspective val="30"/>
    </c:view3D>
    <c:sideWall>
      <c:spPr>
        <a:noFill/>
        <a:ln w="25404">
          <a:noFill/>
        </a:ln>
      </c:spPr>
    </c:sideWall>
    <c:backWall>
      <c:spPr>
        <a:noFill/>
        <a:ln w="25404">
          <a:noFill/>
        </a:ln>
      </c:spPr>
    </c:backWall>
    <c:plotArea>
      <c:layout>
        <c:manualLayout>
          <c:layoutTarget val="inner"/>
          <c:xMode val="edge"/>
          <c:yMode val="edge"/>
          <c:x val="0.0970910711632744"/>
          <c:y val="0.171045503522586"/>
          <c:w val="0.805817857673451"/>
          <c:h val="0.51081972648155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734">
              <a:solidFill>
                <a:srgbClr val="C00000"/>
              </a:solidFill>
              <a:prstDash val="solid"/>
            </a:ln>
          </c:spPr>
          <c:dPt>
            <c:idx val="0"/>
            <c:spPr>
              <a:solidFill>
                <a:srgbClr val="0070C0"/>
              </a:solidFill>
              <a:ln w="12734">
                <a:solidFill>
                  <a:srgbClr val="0070C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34">
                <a:solidFill>
                  <a:srgbClr val="C00000"/>
                </a:solidFill>
                <a:prstDash val="solid"/>
              </a:ln>
            </c:spPr>
          </c:dPt>
          <c:dPt>
            <c:idx val="2"/>
            <c:spPr>
              <a:solidFill>
                <a:srgbClr val="92D050"/>
              </a:solidFill>
              <a:ln w="12734">
                <a:solidFill>
                  <a:schemeClr val="accent3"/>
                </a:solidFill>
                <a:prstDash val="solid"/>
              </a:ln>
            </c:spPr>
          </c:dPt>
          <c:dLbls>
            <c:showVal val="1"/>
          </c:dLbls>
          <c:cat>
            <c:strRef>
              <c:f>Sheet1!$B$1:$D$1</c:f>
              <c:strCache>
                <c:ptCount val="3"/>
                <c:pt idx="0">
                  <c:v>Evangelical</c:v>
                </c:pt>
                <c:pt idx="1">
                  <c:v>Mainline</c:v>
                </c:pt>
                <c:pt idx="2">
                  <c:v>Roman Catholic/Orthodox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0.632344261415464</c:v>
                </c:pt>
                <c:pt idx="1">
                  <c:v>0.268364007082685</c:v>
                </c:pt>
                <c:pt idx="2">
                  <c:v>0.0992917315018511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34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73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734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Evangelical</c:v>
                </c:pt>
                <c:pt idx="1">
                  <c:v>Mainline</c:v>
                </c:pt>
                <c:pt idx="2">
                  <c:v>Roman Catholic/Orthodox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734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73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2734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Evangelical</c:v>
                </c:pt>
                <c:pt idx="1">
                  <c:v>Mainline</c:v>
                </c:pt>
                <c:pt idx="2">
                  <c:v>Roman Catholic/Orthodox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/>
      </c:pie3DChart>
    </c:plotArea>
    <c:legend>
      <c:legendPos val="b"/>
      <c:layout/>
    </c:legend>
    <c:plotVisOnly val="1"/>
    <c:dispBlanksAs val="zero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Optima"/>
          <a:cs typeface="Optima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>
        <c:manualLayout>
          <c:layoutTarget val="inner"/>
          <c:xMode val="edge"/>
          <c:yMode val="edge"/>
          <c:x val="0.128198332847283"/>
          <c:y val="0.0516881618245995"/>
          <c:w val="0.8698827403519"/>
          <c:h val="0.86073536066612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0"/>
              <c:layout>
                <c:manualLayout>
                  <c:x val="-0.046296417808885"/>
                  <c:y val="-0.0689657435061996"/>
                </c:manualLayout>
              </c:layout>
              <c:showVal val="1"/>
            </c:dLbl>
            <c:dLbl>
              <c:idx val="1"/>
              <c:layout>
                <c:manualLayout>
                  <c:x val="-0.0524691358024691"/>
                  <c:y val="-0.0316091954022989"/>
                </c:manualLayout>
              </c:layout>
              <c:showVal val="1"/>
            </c:dLbl>
            <c:dLbl>
              <c:idx val="2"/>
              <c:layout>
                <c:manualLayout>
                  <c:x val="-0.0509259259259259"/>
                  <c:y val="-0.0517241379310345"/>
                </c:manualLayout>
              </c:layout>
              <c:showVal val="1"/>
            </c:dLbl>
            <c:dLbl>
              <c:idx val="3"/>
              <c:layout>
                <c:manualLayout>
                  <c:x val="-0.0462962962962963"/>
                  <c:y val="-0.0316091954022989"/>
                </c:manualLayout>
              </c:layout>
              <c:showVal val="1"/>
            </c:dLbl>
            <c:dLbl>
              <c:idx val="4"/>
              <c:layout>
                <c:manualLayout>
                  <c:x val="-0.0509260474385146"/>
                  <c:y val="-0.0747126436781609"/>
                </c:manualLayout>
              </c:layout>
              <c:showVal val="1"/>
            </c:dLbl>
            <c:dLbl>
              <c:idx val="5"/>
              <c:layout>
                <c:manualLayout>
                  <c:x val="-0.0632716049382716"/>
                  <c:y val="-0.0287360847135487"/>
                </c:manualLayout>
              </c:layout>
              <c:showVal val="1"/>
            </c:dLbl>
            <c:dLbl>
              <c:idx val="6"/>
              <c:layout>
                <c:manualLayout>
                  <c:x val="-0.0679012345679012"/>
                  <c:y val="-0.0545979274142457"/>
                </c:manualLayout>
              </c:layout>
              <c:showVal val="1"/>
            </c:dLbl>
            <c:dLbl>
              <c:idx val="7"/>
              <c:layout>
                <c:manualLayout>
                  <c:x val="-0.0524691358024691"/>
                  <c:y val="-0.0373565481039008"/>
                </c:manualLayout>
              </c:layout>
              <c:showVal val="1"/>
            </c:dLbl>
            <c:dLbl>
              <c:idx val="8"/>
              <c:layout>
                <c:manualLayout>
                  <c:x val="-0.0462962962962963"/>
                  <c:y val="-0.0574714906326364"/>
                </c:manualLayout>
              </c:layout>
              <c:showVal val="1"/>
            </c:dLbl>
            <c:dLbl>
              <c:idx val="9"/>
              <c:layout>
                <c:manualLayout>
                  <c:x val="-0.0231481481481481"/>
                  <c:y val="-0.0431034482758621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Sheet1!$A$2:$A$11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50454.0</c:v>
                </c:pt>
                <c:pt idx="1">
                  <c:v>48718.0</c:v>
                </c:pt>
                <c:pt idx="2">
                  <c:v>46896.0</c:v>
                </c:pt>
                <c:pt idx="3">
                  <c:v>46563.0</c:v>
                </c:pt>
                <c:pt idx="4">
                  <c:v>44318.0</c:v>
                </c:pt>
                <c:pt idx="5">
                  <c:v>43361.0</c:v>
                </c:pt>
                <c:pt idx="6">
                  <c:v>42017.0</c:v>
                </c:pt>
                <c:pt idx="7">
                  <c:v>41344.0</c:v>
                </c:pt>
                <c:pt idx="8">
                  <c:v>39710.0</c:v>
                </c:pt>
                <c:pt idx="9">
                  <c:v>39235.0</c:v>
                </c:pt>
              </c:numCache>
            </c:numRef>
          </c:val>
        </c:ser>
        <c:dLbls/>
        <c:marker val="1"/>
        <c:axId val="587691944"/>
        <c:axId val="587695160"/>
      </c:lineChart>
      <c:catAx>
        <c:axId val="5876919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87695160"/>
        <c:crosses val="autoZero"/>
        <c:auto val="1"/>
        <c:lblAlgn val="ctr"/>
        <c:lblOffset val="100"/>
      </c:catAx>
      <c:valAx>
        <c:axId val="587695160"/>
        <c:scaling>
          <c:orientation val="minMax"/>
          <c:min val="30000.0"/>
        </c:scaling>
        <c:axPos val="l"/>
        <c:majorGridlines/>
        <c:numFmt formatCode="#,##0" sourceLinked="1"/>
        <c:tickLblPos val="nextTo"/>
        <c:crossAx val="5876919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>
        <c:manualLayout>
          <c:layoutTarget val="inner"/>
          <c:xMode val="edge"/>
          <c:yMode val="edge"/>
          <c:x val="0.128198332847283"/>
          <c:y val="0.0516881618245995"/>
          <c:w val="0.8698827403519"/>
          <c:h val="0.86073536066612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Non-White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0"/>
              <c:layout>
                <c:manualLayout>
                  <c:x val="-0.046296417808885"/>
                  <c:y val="-0.0689657435061996"/>
                </c:manualLayout>
              </c:layout>
              <c:showVal val="1"/>
            </c:dLbl>
            <c:dLbl>
              <c:idx val="1"/>
              <c:layout>
                <c:manualLayout>
                  <c:x val="-0.0524691358024691"/>
                  <c:y val="-0.0316091954022989"/>
                </c:manualLayout>
              </c:layout>
              <c:showVal val="1"/>
            </c:dLbl>
            <c:dLbl>
              <c:idx val="2"/>
              <c:layout>
                <c:manualLayout>
                  <c:x val="-0.0509259259259259"/>
                  <c:y val="-0.0517241379310345"/>
                </c:manualLayout>
              </c:layout>
              <c:showVal val="1"/>
            </c:dLbl>
            <c:dLbl>
              <c:idx val="3"/>
              <c:layout>
                <c:manualLayout>
                  <c:x val="-0.0462962962962963"/>
                  <c:y val="-0.0316091954022989"/>
                </c:manualLayout>
              </c:layout>
              <c:showVal val="1"/>
            </c:dLbl>
            <c:dLbl>
              <c:idx val="4"/>
              <c:layout>
                <c:manualLayout>
                  <c:x val="-0.0509260474385146"/>
                  <c:y val="-0.0747126436781609"/>
                </c:manualLayout>
              </c:layout>
              <c:showVal val="1"/>
            </c:dLbl>
            <c:dLbl>
              <c:idx val="5"/>
              <c:layout>
                <c:manualLayout>
                  <c:x val="-0.0632716049382716"/>
                  <c:y val="-0.0287360847135487"/>
                </c:manualLayout>
              </c:layout>
              <c:showVal val="1"/>
            </c:dLbl>
            <c:dLbl>
              <c:idx val="6"/>
              <c:layout>
                <c:manualLayout>
                  <c:x val="-0.0679012345679012"/>
                  <c:y val="-0.0545979274142457"/>
                </c:manualLayout>
              </c:layout>
              <c:showVal val="1"/>
            </c:dLbl>
            <c:dLbl>
              <c:idx val="7"/>
              <c:layout>
                <c:manualLayout>
                  <c:x val="-0.0524691358024691"/>
                  <c:y val="-0.0373565481039008"/>
                </c:manualLayout>
              </c:layout>
              <c:showVal val="1"/>
            </c:dLbl>
            <c:dLbl>
              <c:idx val="8"/>
              <c:layout>
                <c:manualLayout>
                  <c:x val="-0.0462962962962963"/>
                  <c:y val="-0.0574714906326364"/>
                </c:manualLayout>
              </c:layout>
              <c:showVal val="1"/>
            </c:dLbl>
            <c:dLbl>
              <c:idx val="9"/>
              <c:layout>
                <c:manualLayout>
                  <c:x val="-0.0231481481481481"/>
                  <c:y val="-0.0431034482758621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Sheet1!$A$2:$A$11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23023.0</c:v>
                </c:pt>
                <c:pt idx="1">
                  <c:v>23684.0</c:v>
                </c:pt>
                <c:pt idx="2">
                  <c:v>23465.0</c:v>
                </c:pt>
                <c:pt idx="3">
                  <c:v>23855.0</c:v>
                </c:pt>
                <c:pt idx="4">
                  <c:v>23696.0</c:v>
                </c:pt>
                <c:pt idx="5">
                  <c:v>24555.0</c:v>
                </c:pt>
                <c:pt idx="6">
                  <c:v>24909.0</c:v>
                </c:pt>
                <c:pt idx="7">
                  <c:v>26203.0</c:v>
                </c:pt>
                <c:pt idx="8">
                  <c:v>25909.0</c:v>
                </c:pt>
                <c:pt idx="9">
                  <c:v>25872.0</c:v>
                </c:pt>
              </c:numCache>
            </c:numRef>
          </c:val>
        </c:ser>
        <c:dLbls/>
        <c:marker val="1"/>
        <c:axId val="577613720"/>
        <c:axId val="577616808"/>
      </c:lineChart>
      <c:catAx>
        <c:axId val="5776137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77616808"/>
        <c:crosses val="autoZero"/>
        <c:auto val="1"/>
        <c:lblAlgn val="ctr"/>
        <c:lblOffset val="100"/>
      </c:catAx>
      <c:valAx>
        <c:axId val="577616808"/>
        <c:scaling>
          <c:orientation val="minMax"/>
          <c:max val="26500.0"/>
          <c:min val="22500.0"/>
        </c:scaling>
        <c:axPos val="l"/>
        <c:majorGridlines/>
        <c:numFmt formatCode="#,##0" sourceLinked="1"/>
        <c:tickLblPos val="nextTo"/>
        <c:crossAx val="577613720"/>
        <c:crosses val="autoZero"/>
        <c:crossBetween val="between"/>
        <c:majorUnit val="1000.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/>
      <c:areaChart>
        <c:grouping val="stacked"/>
        <c:ser>
          <c:idx val="0"/>
          <c:order val="0"/>
          <c:tx>
            <c:strRef>
              <c:f>Sheet1!$A$4</c:f>
              <c:strCache>
                <c:ptCount val="1"/>
                <c:pt idx="0">
                  <c:v>Main campus</c:v>
                </c:pt>
              </c:strCache>
            </c:strRef>
          </c:tx>
          <c:spPr>
            <a:solidFill>
              <a:srgbClr val="1D5A75"/>
            </a:solidFill>
            <a:ln w="25400">
              <a:noFill/>
            </a:ln>
          </c:spPr>
          <c:cat>
            <c:strRef>
              <c:f>Sheet1!$B$1:$Z$1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Sheet1!$B$4:$Z$4</c:f>
              <c:numCache>
                <c:formatCode>General</c:formatCode>
                <c:ptCount val="25"/>
                <c:pt idx="0">
                  <c:v>44231.0</c:v>
                </c:pt>
                <c:pt idx="1">
                  <c:v>48725.0</c:v>
                </c:pt>
                <c:pt idx="2">
                  <c:v>48009.0</c:v>
                </c:pt>
                <c:pt idx="3">
                  <c:v>49125.0</c:v>
                </c:pt>
                <c:pt idx="4">
                  <c:v>57608.0</c:v>
                </c:pt>
                <c:pt idx="5">
                  <c:v>55216.0</c:v>
                </c:pt>
                <c:pt idx="6">
                  <c:v>52818.0</c:v>
                </c:pt>
                <c:pt idx="7">
                  <c:v>52177.0</c:v>
                </c:pt>
                <c:pt idx="8">
                  <c:v>56036.0</c:v>
                </c:pt>
                <c:pt idx="9">
                  <c:v>56928.0</c:v>
                </c:pt>
                <c:pt idx="10">
                  <c:v>60003.0</c:v>
                </c:pt>
                <c:pt idx="11">
                  <c:v>62118.0</c:v>
                </c:pt>
                <c:pt idx="12">
                  <c:v>62892.0</c:v>
                </c:pt>
                <c:pt idx="13">
                  <c:v>63244.0</c:v>
                </c:pt>
                <c:pt idx="14">
                  <c:v>65989.0</c:v>
                </c:pt>
                <c:pt idx="15">
                  <c:v>64990.0</c:v>
                </c:pt>
                <c:pt idx="16">
                  <c:v>65413.0</c:v>
                </c:pt>
                <c:pt idx="17">
                  <c:v>63892.0</c:v>
                </c:pt>
                <c:pt idx="18">
                  <c:v>62452.0</c:v>
                </c:pt>
                <c:pt idx="19">
                  <c:v>61412.0</c:v>
                </c:pt>
                <c:pt idx="20">
                  <c:v>61680.0</c:v>
                </c:pt>
                <c:pt idx="21">
                  <c:v>60387.0</c:v>
                </c:pt>
                <c:pt idx="22">
                  <c:v>58205.0</c:v>
                </c:pt>
                <c:pt idx="23">
                  <c:v>59692.0</c:v>
                </c:pt>
                <c:pt idx="24">
                  <c:v>64042.0</c:v>
                </c:pt>
              </c:numCache>
            </c:numRef>
          </c:val>
        </c:ser>
        <c:ser>
          <c:idx val="9"/>
          <c:order val="1"/>
          <c:tx>
            <c:strRef>
              <c:f>Sheet1!$A$3</c:f>
              <c:strCache>
                <c:ptCount val="1"/>
                <c:pt idx="0">
                  <c:v>Distance</c:v>
                </c:pt>
              </c:strCache>
            </c:strRef>
          </c:tx>
          <c:spPr>
            <a:solidFill>
              <a:srgbClr val="FFCC66"/>
            </a:solidFill>
            <a:ln w="25400">
              <a:noFill/>
            </a:ln>
          </c:spPr>
          <c:cat>
            <c:strRef>
              <c:f>Sheet1!$B$1:$Z$1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Sheet1!$B$3:$Z$3</c:f>
              <c:numCache>
                <c:formatCode>General</c:formatCode>
                <c:ptCount val="2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2278.0</c:v>
                </c:pt>
                <c:pt idx="11">
                  <c:v>3920.0</c:v>
                </c:pt>
                <c:pt idx="12">
                  <c:v>4676.0</c:v>
                </c:pt>
                <c:pt idx="13">
                  <c:v>6661.0</c:v>
                </c:pt>
                <c:pt idx="14">
                  <c:v>7463.0</c:v>
                </c:pt>
                <c:pt idx="15">
                  <c:v>8550.0</c:v>
                </c:pt>
                <c:pt idx="16">
                  <c:v>10975.0</c:v>
                </c:pt>
                <c:pt idx="17">
                  <c:v>12143.0</c:v>
                </c:pt>
                <c:pt idx="18">
                  <c:v>15887.0</c:v>
                </c:pt>
                <c:pt idx="19">
                  <c:v>14711.0</c:v>
                </c:pt>
                <c:pt idx="20">
                  <c:v>16120.0</c:v>
                </c:pt>
                <c:pt idx="21">
                  <c:v>16813.0</c:v>
                </c:pt>
                <c:pt idx="22">
                  <c:v>19525.0</c:v>
                </c:pt>
                <c:pt idx="23">
                  <c:v>18054.0</c:v>
                </c:pt>
                <c:pt idx="24">
                  <c:v>17571.0</c:v>
                </c:pt>
              </c:numCache>
            </c:numRef>
          </c:val>
        </c:ser>
        <c:ser>
          <c:idx val="10"/>
          <c:order val="2"/>
          <c:tx>
            <c:strRef>
              <c:f>Sheet1!$A$2</c:f>
              <c:strCache>
                <c:ptCount val="1"/>
                <c:pt idx="0">
                  <c:v>Extension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</c:spPr>
          <c:cat>
            <c:strRef>
              <c:f>Sheet1!$B$1:$Z$1</c:f>
              <c:strCach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strCache>
            </c:strRef>
          </c:cat>
          <c:val>
            <c:numRef>
              <c:f>Sheet1!$B$2:$Z$2</c:f>
              <c:numCache>
                <c:formatCode>General</c:formatCode>
                <c:ptCount val="25"/>
                <c:pt idx="0">
                  <c:v>14698.0</c:v>
                </c:pt>
                <c:pt idx="1">
                  <c:v>11087.0</c:v>
                </c:pt>
                <c:pt idx="2">
                  <c:v>15383.0</c:v>
                </c:pt>
                <c:pt idx="3">
                  <c:v>14178.0</c:v>
                </c:pt>
                <c:pt idx="4">
                  <c:v>7362.0</c:v>
                </c:pt>
                <c:pt idx="5">
                  <c:v>9115.0</c:v>
                </c:pt>
                <c:pt idx="6">
                  <c:v>12683.0</c:v>
                </c:pt>
                <c:pt idx="7">
                  <c:v>13047.0</c:v>
                </c:pt>
                <c:pt idx="8">
                  <c:v>12757.0</c:v>
                </c:pt>
                <c:pt idx="9">
                  <c:v>13363.0</c:v>
                </c:pt>
                <c:pt idx="10">
                  <c:v>12541.0</c:v>
                </c:pt>
                <c:pt idx="11">
                  <c:v>11696.0</c:v>
                </c:pt>
                <c:pt idx="12">
                  <c:v>13427.0</c:v>
                </c:pt>
                <c:pt idx="13">
                  <c:v>15297.0</c:v>
                </c:pt>
                <c:pt idx="14">
                  <c:v>14601.0</c:v>
                </c:pt>
                <c:pt idx="15">
                  <c:v>15450.0</c:v>
                </c:pt>
                <c:pt idx="16">
                  <c:v>14948.0</c:v>
                </c:pt>
                <c:pt idx="17">
                  <c:v>15352.0</c:v>
                </c:pt>
                <c:pt idx="18">
                  <c:v>14203.0</c:v>
                </c:pt>
                <c:pt idx="19">
                  <c:v>13963.0</c:v>
                </c:pt>
                <c:pt idx="20">
                  <c:v>14331.0</c:v>
                </c:pt>
                <c:pt idx="21">
                  <c:v>13806.0</c:v>
                </c:pt>
                <c:pt idx="22">
                  <c:v>16343.0</c:v>
                </c:pt>
                <c:pt idx="23">
                  <c:v>13313.0</c:v>
                </c:pt>
                <c:pt idx="24">
                  <c:v>7972.0</c:v>
                </c:pt>
              </c:numCache>
            </c:numRef>
          </c:val>
        </c:ser>
        <c:dLbls/>
        <c:axId val="280886344"/>
        <c:axId val="280890472"/>
      </c:areaChart>
      <c:catAx>
        <c:axId val="280886344"/>
        <c:scaling>
          <c:orientation val="minMax"/>
        </c:scaling>
        <c:axPos val="b"/>
        <c:numFmt formatCode="m/d/yyyy" sourceLinked="1"/>
        <c:tickLblPos val="nextTo"/>
        <c:txPr>
          <a:bodyPr rot="-5400000" vert="horz"/>
          <a:lstStyle/>
          <a:p>
            <a:pPr>
              <a:defRPr sz="1400"/>
            </a:pPr>
            <a:endParaRPr lang="en-US"/>
          </a:p>
        </c:txPr>
        <c:crossAx val="280890472"/>
        <c:crosses val="autoZero"/>
        <c:auto val="1"/>
        <c:lblAlgn val="ctr"/>
        <c:lblOffset val="100"/>
      </c:catAx>
      <c:valAx>
        <c:axId val="280890472"/>
        <c:scaling>
          <c:orientation val="minMax"/>
        </c:scaling>
        <c:axPos val="l"/>
        <c:majorGridlines/>
        <c:numFmt formatCode="#,##0" sourceLinked="0"/>
        <c:tickLblPos val="nextTo"/>
        <c:txPr>
          <a:bodyPr/>
          <a:lstStyle/>
          <a:p>
            <a:pPr>
              <a:defRPr sz="1600">
                <a:latin typeface="+mn-lt"/>
              </a:defRPr>
            </a:pPr>
            <a:endParaRPr lang="en-US"/>
          </a:p>
        </c:txPr>
        <c:crossAx val="280886344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21F9B-2237-4873-A78D-66A6FE1D834C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FAE62-E3BC-445C-BF06-DCF7CF757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462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5E7B0-82A3-44B5-9E88-AEF529636C91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414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670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863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20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537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26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93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42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884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479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729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8B820-346D-4A53-98C5-E2E2E99BE0E6}" type="datetimeFigureOut">
              <a:rPr lang="en-US" smtClean="0"/>
              <a:pPr/>
              <a:t>1/5/16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64CAD-3EC5-4C06-A1D7-43A46300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7295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Optima LT Std" pitchFamily="34" charset="0"/>
              </a:rPr>
              <a:t>Numbering Faithful Levites</a:t>
            </a:r>
          </a:p>
          <a:p>
            <a:r>
              <a:rPr lang="en-US" dirty="0" smtClean="0">
                <a:latin typeface="Optima LT Std" pitchFamily="34" charset="0"/>
              </a:rPr>
              <a:t>in the Global World</a:t>
            </a:r>
          </a:p>
          <a:p>
            <a:r>
              <a:rPr lang="en-US" dirty="0" smtClean="0">
                <a:latin typeface="Optima LT Std" pitchFamily="34" charset="0"/>
              </a:rPr>
              <a:t>of Theological Education  </a:t>
            </a:r>
          </a:p>
          <a:p>
            <a:endParaRPr lang="en-US" dirty="0">
              <a:latin typeface="Optima LT Std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K:\Biennial Meetings\Biennial 2014\Materials and Printing\Logo\Biennial 2014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306513"/>
            <a:ext cx="5938837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85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295400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Optima LT Std" pitchFamily="34" charset="0"/>
              </a:rPr>
              <a:t>Racial/Ethnic </a:t>
            </a:r>
            <a: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  <a:t>Diversity in ATS: </a:t>
            </a:r>
            <a:b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  <a:t>Racial/Ethnic Enrollment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DCED-4263-4D2D-8869-692BA2C47B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6628737"/>
              </p:ext>
            </p:extLst>
          </p:nvPr>
        </p:nvGraphicFramePr>
        <p:xfrm>
          <a:off x="533400" y="1752600"/>
          <a:ext cx="822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181600" y="4191000"/>
            <a:ext cx="3657600" cy="14478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If present trends continue,</a:t>
            </a:r>
          </a:p>
          <a:p>
            <a:pPr algn="ctr"/>
            <a:r>
              <a:rPr lang="en-US" b="1" dirty="0">
                <a:solidFill>
                  <a:prstClr val="white"/>
                </a:solidFill>
              </a:rPr>
              <a:t>r</a:t>
            </a:r>
            <a:r>
              <a:rPr lang="en-US" b="1" dirty="0" smtClean="0">
                <a:solidFill>
                  <a:prstClr val="white"/>
                </a:solidFill>
              </a:rPr>
              <a:t>acial/ethnic students will be majority by 2025.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(25% of member schools are majority racial/ethnic now.)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6335660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dirty="0"/>
              <a:t>: COA Institutional </a:t>
            </a:r>
            <a:r>
              <a:rPr lang="en-US" sz="1400" dirty="0" smtClean="0"/>
              <a:t>Database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97600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45445"/>
    </mc:Choice>
    <mc:Fallback>
      <p:transition advTm="4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Optima" pitchFamily="34" charset="0"/>
              </a:rPr>
              <a:t>Educational Diversity </a:t>
            </a:r>
            <a:br>
              <a:rPr lang="en-US" sz="3200" dirty="0" smtClean="0">
                <a:latin typeface="Optima" pitchFamily="34" charset="0"/>
              </a:rPr>
            </a:br>
            <a:r>
              <a:rPr lang="en-US" sz="3200" dirty="0" smtClean="0">
                <a:latin typeface="Optima" pitchFamily="34" charset="0"/>
              </a:rPr>
              <a:t>1990–2014</a:t>
            </a:r>
            <a:endParaRPr lang="en-US" sz="3200" dirty="0">
              <a:latin typeface="Opti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4055890"/>
              </p:ext>
            </p:extLst>
          </p:nvPr>
        </p:nvGraphicFramePr>
        <p:xfrm>
          <a:off x="457200" y="1905000"/>
          <a:ext cx="82296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634349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dirty="0"/>
              <a:t>: COA Institutional </a:t>
            </a:r>
            <a:r>
              <a:rPr lang="en-US" sz="1400" dirty="0" smtClean="0"/>
              <a:t>Database</a:t>
            </a:r>
            <a:endParaRPr lang="en-US" sz="1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CA9DCED-4263-4D2D-8869-692BA2C47B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04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Optima" pitchFamily="34" charset="0"/>
              </a:rPr>
              <a:t>Intersections of Diversities in ATS Schools</a:t>
            </a:r>
            <a:endParaRPr lang="en-US" sz="3200" dirty="0">
              <a:latin typeface="Opti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6016806"/>
              </p:ext>
            </p:extLst>
          </p:nvPr>
        </p:nvGraphicFramePr>
        <p:xfrm>
          <a:off x="1219200" y="1981200"/>
          <a:ext cx="6583680" cy="403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736"/>
                <a:gridCol w="1316736"/>
                <a:gridCol w="1316736"/>
                <a:gridCol w="1316736"/>
                <a:gridCol w="1316736"/>
              </a:tblGrid>
              <a:tr h="7988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Evangelical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Mainline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Roman                                      Catholic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</a:tr>
              <a:tr h="462822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4628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462822">
                <a:tc>
                  <a:txBody>
                    <a:bodyPr/>
                    <a:lstStyle/>
                    <a:p>
                      <a:r>
                        <a:rPr lang="en-US" dirty="0" smtClean="0"/>
                        <a:t>Asian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462822">
                <a:tc>
                  <a:txBody>
                    <a:bodyPr/>
                    <a:lstStyle/>
                    <a:p>
                      <a:r>
                        <a:rPr lang="en-US" dirty="0" smtClean="0"/>
                        <a:t>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462822">
                <a:tc>
                  <a:txBody>
                    <a:bodyPr/>
                    <a:lstStyle/>
                    <a:p>
                      <a:r>
                        <a:rPr lang="en-US" dirty="0" smtClean="0"/>
                        <a:t>Hispanic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462822">
                <a:tc>
                  <a:txBody>
                    <a:bodyPr/>
                    <a:lstStyle/>
                    <a:p>
                      <a:r>
                        <a:rPr lang="en-US" dirty="0" smtClean="0"/>
                        <a:t>Visa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4628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02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Optima" pitchFamily="34" charset="0"/>
              </a:rPr>
              <a:t>Numbering the Levites: </a:t>
            </a:r>
            <a:br>
              <a:rPr lang="en-US" sz="3200" dirty="0" smtClean="0">
                <a:latin typeface="Optima" pitchFamily="34" charset="0"/>
              </a:rPr>
            </a:br>
            <a:r>
              <a:rPr lang="en-US" sz="3200" dirty="0" smtClean="0">
                <a:latin typeface="Optima" pitchFamily="34" charset="0"/>
              </a:rPr>
              <a:t>Assessing the Outcomes of Learning</a:t>
            </a:r>
            <a:endParaRPr lang="en-US" sz="3200" dirty="0">
              <a:latin typeface="Opti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 flipV="1">
            <a:off x="8686800" y="6126163"/>
            <a:ext cx="152400" cy="4603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582341"/>
            <a:ext cx="82296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Optima" pitchFamily="34" charset="0"/>
              </a:rPr>
              <a:t>My text </a:t>
            </a:r>
            <a:r>
              <a:rPr lang="en-US" sz="2400" dirty="0">
                <a:latin typeface="Optima" pitchFamily="34" charset="0"/>
              </a:rPr>
              <a:t>about assessment in theological education </a:t>
            </a:r>
            <a:r>
              <a:rPr lang="en-US" sz="2400" dirty="0" smtClean="0">
                <a:latin typeface="Optima" pitchFamily="34" charset="0"/>
              </a:rPr>
              <a:t>comes from </a:t>
            </a:r>
            <a:r>
              <a:rPr lang="en-US" sz="2400" dirty="0">
                <a:latin typeface="Optima" pitchFamily="34" charset="0"/>
              </a:rPr>
              <a:t>a book in the Hebrew </a:t>
            </a:r>
            <a:r>
              <a:rPr lang="en-US" sz="2400" dirty="0" smtClean="0">
                <a:latin typeface="Optima" pitchFamily="34" charset="0"/>
              </a:rPr>
              <a:t>called “In </a:t>
            </a:r>
            <a:r>
              <a:rPr lang="en-US" sz="2400" dirty="0">
                <a:latin typeface="Optima" pitchFamily="34" charset="0"/>
              </a:rPr>
              <a:t>the Wilderness</a:t>
            </a:r>
            <a:r>
              <a:rPr lang="en-US" sz="2400" dirty="0" smtClean="0">
                <a:latin typeface="Optima" pitchFamily="34" charset="0"/>
              </a:rPr>
              <a:t>.” </a:t>
            </a:r>
          </a:p>
          <a:p>
            <a:endParaRPr lang="en-US" sz="2400" dirty="0" smtClean="0">
              <a:latin typeface="Optima" pitchFamily="34" charset="0"/>
            </a:endParaRPr>
          </a:p>
          <a:p>
            <a:r>
              <a:rPr lang="en-US" sz="2800" dirty="0" smtClean="0">
                <a:latin typeface="Optima" pitchFamily="34" charset="0"/>
              </a:rPr>
              <a:t>“</a:t>
            </a:r>
            <a:r>
              <a:rPr lang="en-US" sz="3200" dirty="0" smtClean="0">
                <a:latin typeface="Optima" pitchFamily="34" charset="0"/>
              </a:rPr>
              <a:t>Take </a:t>
            </a:r>
            <a:r>
              <a:rPr lang="en-US" sz="3200" dirty="0">
                <a:latin typeface="Optima" pitchFamily="34" charset="0"/>
              </a:rPr>
              <a:t>a census of the whole congregation of the Israelites, in their clans, by their ancestral houses</a:t>
            </a:r>
            <a:r>
              <a:rPr lang="en-US" sz="3200" dirty="0" smtClean="0">
                <a:latin typeface="Optima" pitchFamily="34" charset="0"/>
              </a:rPr>
              <a:t>....” The chapter continues by </a:t>
            </a:r>
            <a:r>
              <a:rPr lang="en-US" sz="3200" dirty="0">
                <a:latin typeface="Optima" pitchFamily="34" charset="0"/>
              </a:rPr>
              <a:t>telling how the numbering would be </a:t>
            </a:r>
            <a:r>
              <a:rPr lang="en-US" sz="3200" dirty="0" smtClean="0">
                <a:latin typeface="Optima" pitchFamily="34" charset="0"/>
              </a:rPr>
              <a:t>conducted, tribe by tribe, until “only </a:t>
            </a:r>
            <a:r>
              <a:rPr lang="en-US" sz="3200" dirty="0">
                <a:latin typeface="Optima" pitchFamily="34" charset="0"/>
              </a:rPr>
              <a:t>the tribe of Levi you shall not enroll, and you shall not take a census of them with the other </a:t>
            </a:r>
            <a:r>
              <a:rPr lang="en-US" sz="3200" dirty="0" smtClean="0">
                <a:latin typeface="Optima" pitchFamily="34" charset="0"/>
              </a:rPr>
              <a:t>Israelites”  Numbers  1:2, 48</a:t>
            </a:r>
            <a:endParaRPr lang="en-US" sz="3200" dirty="0">
              <a:latin typeface="Opti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06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Optima" pitchFamily="34" charset="0"/>
              </a:rPr>
              <a:t>Numbering the Levites: </a:t>
            </a:r>
            <a:br>
              <a:rPr lang="en-US" sz="3200" dirty="0" smtClean="0">
                <a:latin typeface="Optima" pitchFamily="34" charset="0"/>
              </a:rPr>
            </a:br>
            <a:r>
              <a:rPr lang="en-US" sz="3200" dirty="0" smtClean="0">
                <a:latin typeface="Optima" pitchFamily="34" charset="0"/>
              </a:rPr>
              <a:t>Assessing the Outcomes of Learning</a:t>
            </a:r>
            <a:endParaRPr lang="en-US" sz="3200" dirty="0">
              <a:latin typeface="Optima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6387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26441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Lato"/>
            </a:endParaRPr>
          </a:p>
          <a:p>
            <a:endParaRPr lang="en-US" sz="1100" dirty="0">
              <a:latin typeface="Lato"/>
            </a:endParaRPr>
          </a:p>
          <a:p>
            <a:r>
              <a:rPr lang="en-US" sz="1100" dirty="0">
                <a:latin typeface="Lato"/>
              </a:rPr>
              <a:t> </a:t>
            </a:r>
            <a:r>
              <a:rPr lang="en-US" sz="1400" dirty="0">
                <a:solidFill>
                  <a:srgbClr val="98002D"/>
                </a:solidFill>
                <a:latin typeface="Lato"/>
              </a:rPr>
              <a:t>SELF-STUDY HANDBOOK </a:t>
            </a:r>
          </a:p>
          <a:p>
            <a:r>
              <a:rPr lang="en-US" sz="2400" b="1" dirty="0">
                <a:solidFill>
                  <a:srgbClr val="98002D"/>
                </a:solidFill>
                <a:latin typeface="Lato"/>
              </a:rPr>
              <a:t>CHAPTER SEVEN </a:t>
            </a:r>
            <a:endParaRPr lang="en-US" sz="2400" dirty="0">
              <a:solidFill>
                <a:srgbClr val="98002D"/>
              </a:solidFill>
              <a:latin typeface="Lato"/>
            </a:endParaRPr>
          </a:p>
          <a:p>
            <a:r>
              <a:rPr lang="en-US" i="1" dirty="0">
                <a:solidFill>
                  <a:srgbClr val="98002D"/>
                </a:solidFill>
                <a:latin typeface="Lato"/>
              </a:rPr>
              <a:t>A Reflective Guide to Effective Assessment of Student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89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Optima" pitchFamily="34" charset="0"/>
              </a:rPr>
              <a:t>Numbering the Levites: </a:t>
            </a:r>
            <a:br>
              <a:rPr lang="en-US" sz="3200" dirty="0">
                <a:solidFill>
                  <a:prstClr val="white"/>
                </a:solidFill>
                <a:latin typeface="Optima" pitchFamily="34" charset="0"/>
              </a:rPr>
            </a:br>
            <a:r>
              <a:rPr lang="en-US" sz="3200" dirty="0">
                <a:solidFill>
                  <a:prstClr val="white"/>
                </a:solidFill>
                <a:latin typeface="Optima" pitchFamily="34" charset="0"/>
              </a:rPr>
              <a:t>Assessing the Outcomes of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No One Way</a:t>
            </a:r>
          </a:p>
          <a:p>
            <a:pPr marL="0" indent="0">
              <a:buNone/>
            </a:pPr>
            <a:endParaRPr lang="en-US" dirty="0" smtClean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Quantitative information can be helpful</a:t>
            </a:r>
          </a:p>
          <a:p>
            <a:pPr marL="0" indent="0">
              <a:buNone/>
            </a:pPr>
            <a:endParaRPr lang="en-US" dirty="0" smtClean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Qualitative information can be helpful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Different forms of assessment for different educational goals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Good systems do not have to be complex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79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Optima" pitchFamily="34" charset="0"/>
              </a:rPr>
              <a:t>ATS Global Awareness and Engagement </a:t>
            </a:r>
            <a:endParaRPr lang="en-US" dirty="0">
              <a:latin typeface="Optima" pitchFamily="34" charset="0"/>
            </a:endParaRPr>
          </a:p>
        </p:txBody>
      </p:sp>
      <p:pic>
        <p:nvPicPr>
          <p:cNvPr id="4" name="Content Placeholder 3" descr="Globe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377281"/>
            <a:ext cx="2971800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94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Optima" pitchFamily="34" charset="0"/>
              </a:rPr>
              <a:t>ATS and Global Theological Education  </a:t>
            </a:r>
            <a:endParaRPr lang="en-US" sz="3200" dirty="0">
              <a:latin typeface="Opti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Optima" pitchFamily="34" charset="0"/>
              </a:rPr>
              <a:t>Institutional  Partnerships</a:t>
            </a:r>
          </a:p>
          <a:p>
            <a:endParaRPr lang="en-US" dirty="0">
              <a:latin typeface="Optima" pitchFamily="34" charset="0"/>
            </a:endParaRPr>
          </a:p>
          <a:p>
            <a:r>
              <a:rPr lang="en-US" dirty="0" smtClean="0">
                <a:latin typeface="Optima" pitchFamily="34" charset="0"/>
              </a:rPr>
              <a:t>Scholarly trade routes</a:t>
            </a:r>
          </a:p>
          <a:p>
            <a:endParaRPr lang="en-US" dirty="0">
              <a:latin typeface="Optima" pitchFamily="34" charset="0"/>
            </a:endParaRPr>
          </a:p>
          <a:p>
            <a:r>
              <a:rPr lang="en-US" dirty="0" smtClean="0">
                <a:latin typeface="Optima" pitchFamily="34" charset="0"/>
              </a:rPr>
              <a:t>Pan-Christian Conversation </a:t>
            </a:r>
          </a:p>
          <a:p>
            <a:endParaRPr lang="en-US" dirty="0">
              <a:latin typeface="Optima" pitchFamily="34" charset="0"/>
            </a:endParaRPr>
          </a:p>
          <a:p>
            <a:r>
              <a:rPr lang="en-US" dirty="0" smtClean="0">
                <a:latin typeface="Optima" pitchFamily="34" charset="0"/>
              </a:rPr>
              <a:t>Accrediting issues</a:t>
            </a:r>
            <a:endParaRPr lang="en-US" dirty="0">
              <a:latin typeface="Optima" pitchFamily="34" charset="0"/>
            </a:endParaRPr>
          </a:p>
        </p:txBody>
      </p:sp>
      <p:pic>
        <p:nvPicPr>
          <p:cNvPr id="7" name="Content Placeholder 6" descr="Globes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77281"/>
            <a:ext cx="2971800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5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Optima LT Std" pitchFamily="34" charset="0"/>
              </a:rPr>
              <a:t>Numbering Faithful Levites</a:t>
            </a:r>
          </a:p>
          <a:p>
            <a:r>
              <a:rPr lang="en-US" dirty="0" smtClean="0">
                <a:latin typeface="Optima LT Std" pitchFamily="34" charset="0"/>
              </a:rPr>
              <a:t>in the Global World</a:t>
            </a:r>
          </a:p>
          <a:p>
            <a:r>
              <a:rPr lang="en-US" dirty="0" smtClean="0">
                <a:latin typeface="Optima LT Std" pitchFamily="34" charset="0"/>
              </a:rPr>
              <a:t>of Theological Education  </a:t>
            </a:r>
          </a:p>
          <a:p>
            <a:endParaRPr lang="en-US" dirty="0">
              <a:latin typeface="Optima LT Std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K:\Biennial Meetings\Biennial 2014\Materials and Printing\Logo\Biennial 2014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306513"/>
            <a:ext cx="5938837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Optima LT Std" pitchFamily="34" charset="0"/>
              </a:rPr>
              <a:t/>
            </a:r>
            <a:br>
              <a:rPr lang="en-US" dirty="0" smtClean="0">
                <a:latin typeface="Optima LT Std" pitchFamily="34" charset="0"/>
              </a:rPr>
            </a:br>
            <a:r>
              <a:rPr lang="en-US" dirty="0" smtClean="0">
                <a:latin typeface="Optima LT Std" pitchFamily="34" charset="0"/>
              </a:rPr>
              <a:t>Numbering </a:t>
            </a:r>
            <a:r>
              <a:rPr lang="en-US" dirty="0">
                <a:latin typeface="Optima LT Std" pitchFamily="34" charset="0"/>
              </a:rPr>
              <a:t>Faithful Levites</a:t>
            </a:r>
            <a:br>
              <a:rPr lang="en-US" dirty="0">
                <a:latin typeface="Optima LT Std" pitchFamily="34" charset="0"/>
              </a:rPr>
            </a:br>
            <a:endParaRPr lang="en-US" dirty="0">
              <a:latin typeface="Optima LT St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latin typeface="Optima" pitchFamily="34" charset="0"/>
            </a:endParaRP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Optima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Optima" pitchFamily="34" charset="0"/>
              </a:rPr>
              <a:t>A Short History of Theological Education and Accreditation in North America </a:t>
            </a:r>
          </a:p>
          <a:p>
            <a:pPr marL="0" indent="0" algn="ctr">
              <a:buNone/>
            </a:pPr>
            <a:endParaRPr lang="en-US" dirty="0">
              <a:latin typeface="Optima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Optima" pitchFamily="34" charset="0"/>
              </a:rPr>
              <a:t>Assessing the Outcomes of Learning</a:t>
            </a:r>
          </a:p>
          <a:p>
            <a:pPr marL="0" indent="0" algn="ctr">
              <a:buNone/>
            </a:pPr>
            <a:endParaRPr lang="en-US" dirty="0">
              <a:latin typeface="Optima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Optima" pitchFamily="34" charset="0"/>
              </a:rPr>
              <a:t>ATS and Global Theological Education </a:t>
            </a:r>
            <a:endParaRPr lang="en-US" dirty="0">
              <a:latin typeface="Optima" pitchFamily="34" charset="0"/>
            </a:endParaRPr>
          </a:p>
        </p:txBody>
      </p:sp>
      <p:pic>
        <p:nvPicPr>
          <p:cNvPr id="4" name="Picture 2" descr="K:\Biennial Meetings\Biennial 2014\Materials and Printing\Logo\Biennial 2014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306513"/>
            <a:ext cx="5938837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30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Optima LT Std" pitchFamily="34" charset="0"/>
              </a:rPr>
              <a:t>Numbering Faithful Levites:</a:t>
            </a:r>
            <a:br>
              <a:rPr lang="en-US" sz="3200" dirty="0">
                <a:latin typeface="Optima LT Std" pitchFamily="34" charset="0"/>
              </a:rPr>
            </a:br>
            <a:r>
              <a:rPr lang="en-US" sz="3200" dirty="0">
                <a:latin typeface="Optima LT Std" pitchFamily="34" charset="0"/>
              </a:rPr>
              <a:t>The Ten Minute History of North American Theological Education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19600" y="3066280"/>
            <a:ext cx="4324208" cy="2886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2590800"/>
            <a:ext cx="3520915" cy="38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35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Optima LT Std" pitchFamily="34" charset="0"/>
              </a:rPr>
              <a:t>Numbering Faithful </a:t>
            </a:r>
            <a:r>
              <a:rPr lang="en-US" sz="3600" dirty="0" smtClean="0">
                <a:latin typeface="Optima LT Std" pitchFamily="34" charset="0"/>
              </a:rPr>
              <a:t>Levites:</a:t>
            </a:r>
            <a:br>
              <a:rPr lang="en-US" sz="3600" dirty="0" smtClean="0">
                <a:latin typeface="Optima LT Std" pitchFamily="34" charset="0"/>
              </a:rPr>
            </a:br>
            <a:r>
              <a:rPr lang="en-US" sz="3600" dirty="0" smtClean="0">
                <a:latin typeface="Optima LT Std" pitchFamily="34" charset="0"/>
              </a:rPr>
              <a:t>The Ten Minute History of North American Theological Education</a:t>
            </a:r>
            <a:r>
              <a:rPr lang="en-US" dirty="0">
                <a:latin typeface="Optima LT Std" pitchFamily="34" charset="0"/>
              </a:rPr>
              <a:t/>
            </a:r>
            <a:br>
              <a:rPr lang="en-US" dirty="0">
                <a:latin typeface="Optima LT Std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The classical education of a “learned ministry”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The matured professional education of religious leaders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The emerging paradigm of </a:t>
            </a:r>
            <a:r>
              <a:rPr lang="en-US" smtClean="0">
                <a:latin typeface="Optima" pitchFamily="34" charset="0"/>
              </a:rPr>
              <a:t>formational education  </a:t>
            </a:r>
            <a:r>
              <a:rPr lang="en-US" dirty="0" smtClean="0">
                <a:latin typeface="Optima" pitchFamily="34" charset="0"/>
              </a:rPr>
              <a:t>of Christian leaders</a:t>
            </a:r>
            <a:endParaRPr lang="en-US" dirty="0">
              <a:latin typeface="Opti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977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905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Optima LT Std" pitchFamily="34" charset="0"/>
              </a:rPr>
              <a:t>Numbering Faithful Levites:</a:t>
            </a:r>
            <a:br>
              <a:rPr lang="en-US" sz="3200" dirty="0">
                <a:latin typeface="Optima LT Std" pitchFamily="34" charset="0"/>
              </a:rPr>
            </a:br>
            <a:r>
              <a:rPr lang="en-US" sz="3200" dirty="0">
                <a:latin typeface="Optima LT Std" pitchFamily="34" charset="0"/>
              </a:rPr>
              <a:t>The Ten Minute History of North American Theological Education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3109759" cy="414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flipV="1">
            <a:off x="-9104887" y="6733466"/>
            <a:ext cx="8800087" cy="27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75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676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Optima LT Std" pitchFamily="34" charset="0"/>
              </a:rPr>
              <a:t>Numbering Faithful Levites:</a:t>
            </a:r>
            <a:br>
              <a:rPr lang="en-US" sz="3200" dirty="0">
                <a:latin typeface="Optima LT Std" pitchFamily="34" charset="0"/>
              </a:rPr>
            </a:br>
            <a:r>
              <a:rPr lang="en-US" sz="3200" dirty="0">
                <a:latin typeface="Optima LT Std" pitchFamily="34" charset="0"/>
              </a:rPr>
              <a:t>The Ten Minute History of North American </a:t>
            </a:r>
            <a:r>
              <a:rPr lang="en-US" sz="3200" dirty="0" smtClean="0">
                <a:latin typeface="Optima LT Std" pitchFamily="34" charset="0"/>
              </a:rPr>
              <a:t>Accreditation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Optima" pitchFamily="34" charset="0"/>
              </a:rPr>
              <a:t>Accreditation as a way of  determining adequacy of resources 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>
                <a:latin typeface="Optima" pitchFamily="34" charset="0"/>
              </a:rPr>
              <a:t>Accreditation </a:t>
            </a:r>
            <a:r>
              <a:rPr lang="en-US" dirty="0" smtClean="0">
                <a:latin typeface="Optima" pitchFamily="34" charset="0"/>
              </a:rPr>
              <a:t>evaluating </a:t>
            </a:r>
            <a:r>
              <a:rPr lang="en-US" dirty="0">
                <a:latin typeface="Optima" pitchFamily="34" charset="0"/>
              </a:rPr>
              <a:t>resources in light of educational mission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>
                <a:latin typeface="Optima" pitchFamily="34" charset="0"/>
              </a:rPr>
              <a:t>Accreditation giving attention to the outcomes of education </a:t>
            </a:r>
          </a:p>
          <a:p>
            <a:endParaRPr lang="en-US" dirty="0">
              <a:latin typeface="Opti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5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Optima LT Std" pitchFamily="34" charset="0"/>
              </a:rPr>
              <a:t>Numbering Faithful Levites:</a:t>
            </a:r>
            <a:br>
              <a:rPr lang="en-US" sz="3200" dirty="0">
                <a:solidFill>
                  <a:prstClr val="white"/>
                </a:solidFill>
                <a:latin typeface="Optima LT Std" pitchFamily="34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  <a:t>Diversity in North American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Theological Diversity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Racial-Ethnic Diversity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Educational Diversity</a:t>
            </a:r>
          </a:p>
          <a:p>
            <a:pPr marL="0" indent="0">
              <a:buNone/>
            </a:pPr>
            <a:endParaRPr lang="en-US" dirty="0">
              <a:latin typeface="Optima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Optima" pitchFamily="34" charset="0"/>
              </a:rPr>
              <a:t>The Intersections of Diversity</a:t>
            </a:r>
            <a:endParaRPr lang="en-US" dirty="0">
              <a:latin typeface="Opti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41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  <a:t>Theological Diversity </a:t>
            </a:r>
            <a:r>
              <a:rPr lang="en-US" sz="3200" dirty="0">
                <a:solidFill>
                  <a:prstClr val="white"/>
                </a:solidFill>
                <a:latin typeface="Optima LT Std" pitchFamily="34" charset="0"/>
              </a:rPr>
              <a:t>in </a:t>
            </a:r>
            <a: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  <a:t/>
            </a:r>
            <a:b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Optima LT Std" pitchFamily="34" charset="0"/>
              </a:rPr>
              <a:t>North </a:t>
            </a:r>
            <a:r>
              <a:rPr lang="en-US" sz="3200" dirty="0">
                <a:solidFill>
                  <a:prstClr val="white"/>
                </a:solidFill>
                <a:latin typeface="Optima LT Std" pitchFamily="34" charset="0"/>
              </a:rPr>
              <a:t>American Schools</a:t>
            </a:r>
            <a:endParaRPr lang="en-US" sz="32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474444"/>
              </p:ext>
            </p:extLst>
          </p:nvPr>
        </p:nvGraphicFramePr>
        <p:xfrm>
          <a:off x="457200" y="1604963"/>
          <a:ext cx="4038600" cy="451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2461887"/>
              </p:ext>
            </p:extLst>
          </p:nvPr>
        </p:nvGraphicFramePr>
        <p:xfrm>
          <a:off x="4648200" y="1600200"/>
          <a:ext cx="4038600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97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371600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latin typeface="Optima" pitchFamily="34" charset="0"/>
              </a:rPr>
              <a:t>Racial/Ethnic Diversity in ATS:</a:t>
            </a:r>
            <a:br>
              <a:rPr lang="en-US" sz="3200" dirty="0" smtClean="0">
                <a:latin typeface="Optima" pitchFamily="34" charset="0"/>
              </a:rPr>
            </a:br>
            <a:r>
              <a:rPr lang="en-US" sz="3200" dirty="0" smtClean="0">
                <a:latin typeface="Optima" pitchFamily="34" charset="0"/>
              </a:rPr>
              <a:t>Declining White Enrollment</a:t>
            </a:r>
            <a:br>
              <a:rPr lang="en-US" sz="3200" dirty="0" smtClean="0">
                <a:latin typeface="Optima" pitchFamily="34" charset="0"/>
              </a:rPr>
            </a:br>
            <a:r>
              <a:rPr lang="en-US" sz="3200" dirty="0" smtClean="0">
                <a:latin typeface="Optima" pitchFamily="34" charset="0"/>
              </a:rPr>
              <a:t> </a:t>
            </a:r>
            <a:endParaRPr lang="en-US" sz="3200" dirty="0">
              <a:latin typeface="Opti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9DCED-4263-4D2D-8869-692BA2C47B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7246868"/>
              </p:ext>
            </p:extLst>
          </p:nvPr>
        </p:nvGraphicFramePr>
        <p:xfrm>
          <a:off x="533400" y="1752600"/>
          <a:ext cx="822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1527" y="6376776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dirty="0"/>
              <a:t>: COA Institutional </a:t>
            </a:r>
            <a:r>
              <a:rPr lang="en-US" sz="1400" dirty="0" smtClean="0"/>
              <a:t>Database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23574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45445"/>
    </mc:Choice>
    <mc:Fallback>
      <p:transition advTm="4544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.9|4.4|9.3|14.8|3.6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.9|4.4|9.3|14.8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529</Words>
  <Application>Microsoft Macintosh PowerPoint</Application>
  <PresentationFormat>On-screen Show (4:3)</PresentationFormat>
  <Paragraphs>137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 Numbering Faithful Levites </vt:lpstr>
      <vt:lpstr>Numbering Faithful Levites: The Ten Minute History of North American Theological Education</vt:lpstr>
      <vt:lpstr>Numbering Faithful Levites: The Ten Minute History of North American Theological Education </vt:lpstr>
      <vt:lpstr>Numbering Faithful Levites: The Ten Minute History of North American Theological Education</vt:lpstr>
      <vt:lpstr>Numbering Faithful Levites: The Ten Minute History of North American Accreditation </vt:lpstr>
      <vt:lpstr>Numbering Faithful Levites: Diversity in North American Schools</vt:lpstr>
      <vt:lpstr>Theological Diversity in  North American Schools</vt:lpstr>
      <vt:lpstr>Racial/Ethnic Diversity in ATS: Declining White Enrollment  </vt:lpstr>
      <vt:lpstr>Racial/Ethnic Diversity in ATS:  Racial/Ethnic Enrollment </vt:lpstr>
      <vt:lpstr>Educational Diversity  1990–2014</vt:lpstr>
      <vt:lpstr>Intersections of Diversities in ATS Schools</vt:lpstr>
      <vt:lpstr>Numbering the Levites:  Assessing the Outcomes of Learning</vt:lpstr>
      <vt:lpstr>Numbering the Levites:  Assessing the Outcomes of Learning</vt:lpstr>
      <vt:lpstr>Numbering the Levites:  Assessing the Outcomes of Learning</vt:lpstr>
      <vt:lpstr>ATS Global Awareness and Engagement </vt:lpstr>
      <vt:lpstr>ATS and Global Theological Education  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 Smith Brown</dc:creator>
  <cp:lastModifiedBy>Stefanii Ferenczi</cp:lastModifiedBy>
  <cp:revision>121</cp:revision>
  <dcterms:created xsi:type="dcterms:W3CDTF">2016-01-05T16:09:13Z</dcterms:created>
  <dcterms:modified xsi:type="dcterms:W3CDTF">2016-01-05T16:09:55Z</dcterms:modified>
</cp:coreProperties>
</file>