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Default Extension="docx" ContentType="application/vnd.openxmlformats-officedocument.wordprocessingml.document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77" r:id="rId3"/>
    <p:sldId id="265" r:id="rId4"/>
    <p:sldId id="270" r:id="rId5"/>
    <p:sldId id="271" r:id="rId6"/>
    <p:sldId id="272" r:id="rId7"/>
    <p:sldId id="273" r:id="rId8"/>
    <p:sldId id="275" r:id="rId9"/>
    <p:sldId id="268" r:id="rId10"/>
    <p:sldId id="257" r:id="rId11"/>
    <p:sldId id="258" r:id="rId12"/>
    <p:sldId id="259" r:id="rId13"/>
    <p:sldId id="260" r:id="rId14"/>
    <p:sldId id="278" r:id="rId15"/>
    <p:sldId id="266" r:id="rId16"/>
    <p:sldId id="269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12" autoAdjust="0"/>
    <p:restoredTop sz="94648" autoAdjust="0"/>
  </p:normalViewPr>
  <p:slideViewPr>
    <p:cSldViewPr snapToGrid="0"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F14E267-A68E-7845-A814-03049BE91D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C6938DF-5485-3241-A441-554051A669CE}" type="datetimeFigureOut">
              <a:rPr lang="en-US" smtClean="0"/>
              <a:pPr/>
              <a:t>12/7/15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2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3210"/>
            <a:ext cx="7543800" cy="2593975"/>
          </a:xfrm>
        </p:spPr>
        <p:txBody>
          <a:bodyPr/>
          <a:lstStyle/>
          <a:p>
            <a:r>
              <a:rPr lang="en-US" dirty="0"/>
              <a:t>The Stewardship Crisis in Theological </a:t>
            </a: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754" y="4711570"/>
            <a:ext cx="7338313" cy="168062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Dr. R. Scott Rodin, President, The Steward’s Journey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Dr.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Emmanuel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Chemengich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Executive Director, ACTEA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ICETE Conference 2015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18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ICETE/GGN Survey Results </a:t>
            </a:r>
            <a:endParaRPr lang="en-US" dirty="0"/>
          </a:p>
        </p:txBody>
      </p:sp>
      <p:pic>
        <p:nvPicPr>
          <p:cNvPr id="4" name="Content Placeholder 3" descr="http://www.weali.com/survey/tmp/3f8a9b110df2af65d617e5a652268875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238" r="7235"/>
          <a:stretch/>
        </p:blipFill>
        <p:spPr bwMode="auto">
          <a:xfrm>
            <a:off x="805669" y="2864164"/>
            <a:ext cx="6431695" cy="38889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5669" y="1647637"/>
            <a:ext cx="6431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GB" dirty="0"/>
              <a:t>How </a:t>
            </a:r>
            <a:r>
              <a:rPr lang="en-GB" b="1" dirty="0"/>
              <a:t>easy or difficult</a:t>
            </a:r>
            <a:r>
              <a:rPr lang="en-GB" dirty="0"/>
              <a:t> is it for a student to </a:t>
            </a:r>
            <a:r>
              <a:rPr lang="en-GB" b="1" dirty="0"/>
              <a:t>graduate</a:t>
            </a:r>
            <a:r>
              <a:rPr lang="en-GB" dirty="0"/>
              <a:t> from your institution even though he/she had </a:t>
            </a:r>
            <a:r>
              <a:rPr lang="en-GB" b="1" dirty="0"/>
              <a:t>not developed good habits of personal financial management and giving</a:t>
            </a:r>
            <a:r>
              <a:rPr lang="en-GB" dirty="0"/>
              <a:t>?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82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ICETE/GGN Survey Results </a:t>
            </a:r>
            <a:endParaRPr lang="en-US" dirty="0"/>
          </a:p>
        </p:txBody>
      </p:sp>
      <p:pic>
        <p:nvPicPr>
          <p:cNvPr id="4" name="Content Placeholder 3" descr="http://www.weali.com/survey/tmp/6c6df057c80ddcb74207a64d150c4144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33" r="4033"/>
          <a:stretch/>
        </p:blipFill>
        <p:spPr bwMode="auto">
          <a:xfrm>
            <a:off x="795864" y="2750378"/>
            <a:ext cx="6777969" cy="39981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33778" y="1693333"/>
            <a:ext cx="6501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GB" dirty="0"/>
              <a:t>How </a:t>
            </a:r>
            <a:r>
              <a:rPr lang="en-GB" b="1" dirty="0"/>
              <a:t>easy or difficult</a:t>
            </a:r>
            <a:r>
              <a:rPr lang="en-GB" dirty="0"/>
              <a:t> is it for a student to </a:t>
            </a:r>
            <a:r>
              <a:rPr lang="en-GB" b="1" dirty="0"/>
              <a:t>graduate</a:t>
            </a:r>
            <a:r>
              <a:rPr lang="en-GB" dirty="0"/>
              <a:t> from your institution </a:t>
            </a:r>
            <a:r>
              <a:rPr lang="en-GB" b="1" dirty="0"/>
              <a:t>without being able to preach/teach on Biblical stewardship, generosity and financial giving</a:t>
            </a:r>
            <a:r>
              <a:rPr lang="en-GB" dirty="0"/>
              <a:t>?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833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ICETE/GGN Survey Results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2651331"/>
              </p:ext>
            </p:extLst>
          </p:nvPr>
        </p:nvGraphicFramePr>
        <p:xfrm>
          <a:off x="47500" y="2511773"/>
          <a:ext cx="8123833" cy="4439356"/>
        </p:xfrm>
        <a:graphic>
          <a:graphicData uri="http://schemas.openxmlformats.org/presentationml/2006/ole">
            <p:oleObj spid="_x0000_s1068" name="Document" r:id="rId3" imgW="5625893" imgH="2920892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1929" y="1549200"/>
            <a:ext cx="7435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GB" dirty="0"/>
              <a:t>‘Rate the </a:t>
            </a:r>
            <a:r>
              <a:rPr lang="en-GB" b="1" dirty="0"/>
              <a:t>frequency of teaching</a:t>
            </a:r>
            <a:r>
              <a:rPr lang="en-GB" dirty="0"/>
              <a:t> on stewardship, generosity and financial giving in your country’ (1=Very seldom to 5=Very regularly)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896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ICETE/GGN Survey Results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8891461"/>
              </p:ext>
            </p:extLst>
          </p:nvPr>
        </p:nvGraphicFramePr>
        <p:xfrm>
          <a:off x="298458" y="2309492"/>
          <a:ext cx="7520602" cy="4613069"/>
        </p:xfrm>
        <a:graphic>
          <a:graphicData uri="http://schemas.openxmlformats.org/presentationml/2006/ole">
            <p:oleObj spid="_x0000_s2092" name="Document" r:id="rId3" imgW="5879884" imgH="3606667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7524" y="1521282"/>
            <a:ext cx="726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GB" dirty="0"/>
              <a:t>‘Rate the </a:t>
            </a:r>
            <a:r>
              <a:rPr lang="en-GB" b="1" dirty="0"/>
              <a:t>quality</a:t>
            </a:r>
            <a:r>
              <a:rPr lang="en-GB" dirty="0"/>
              <a:t> of teaching on stewardship, generosity and financial giving in your country’ (1=Very Weak to 5=Very Strong)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92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995362"/>
          </a:xfrm>
        </p:spPr>
        <p:txBody>
          <a:bodyPr/>
          <a:lstStyle/>
          <a:p>
            <a:pPr algn="ctr"/>
            <a:r>
              <a:rPr lang="en-US" sz="3200" dirty="0" smtClean="0"/>
              <a:t>The Importance of Teaching Steward Theology as Part of  Pastoral Preparation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35" y="1666344"/>
            <a:ext cx="8658592" cy="4782532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How might it best be taught? Woven into all theological disciplines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Doctrine of Creation: relationships and stewardship 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Doctrine of the Fall and Redemption: Life as gift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Discipleship: intimacy with God and walking with Him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Pastoral Care: setting our people free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Service: Loving our neighbor and our creation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Ecclesiology: Work of the Church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Eschatology: Matthew 25:14-28</a:t>
            </a:r>
            <a:endParaRPr lang="en-US" sz="2600" dirty="0"/>
          </a:p>
          <a:p>
            <a:pPr marL="628650" indent="-51435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8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1249362"/>
          </a:xfrm>
        </p:spPr>
        <p:txBody>
          <a:bodyPr/>
          <a:lstStyle/>
          <a:p>
            <a:pPr algn="ctr"/>
            <a:r>
              <a:rPr lang="en-US" sz="3200" dirty="0" smtClean="0"/>
              <a:t>The Importance of Teaching Steward Theology as Part of  Pastoral Preparation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36" y="1839530"/>
            <a:ext cx="8161028" cy="4782532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What is at Stake if we Fail to Teach Steward Theology?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Continued materialism </a:t>
            </a:r>
            <a:r>
              <a:rPr lang="en-US" sz="2800" dirty="0"/>
              <a:t>and bondage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Cult </a:t>
            </a:r>
            <a:r>
              <a:rPr lang="en-US" sz="2800" dirty="0"/>
              <a:t>of wealth and prosperity </a:t>
            </a:r>
            <a:r>
              <a:rPr lang="en-US" sz="2800" dirty="0" smtClean="0"/>
              <a:t>gospel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Weak discipleship: no third conversion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Loss </a:t>
            </a:r>
            <a:r>
              <a:rPr lang="en-US" sz="2800" dirty="0"/>
              <a:t>of opportunity for </a:t>
            </a:r>
            <a:r>
              <a:rPr lang="en-US" sz="2800" dirty="0" smtClean="0"/>
              <a:t>evangelism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Limited and joyless generosity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Church’s capacity to advance God’s kingdom</a:t>
            </a:r>
            <a:endParaRPr lang="en-US" sz="2800" dirty="0"/>
          </a:p>
          <a:p>
            <a:pPr marL="628650" indent="-51435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48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1053089"/>
          </a:xfrm>
        </p:spPr>
        <p:txBody>
          <a:bodyPr/>
          <a:lstStyle/>
          <a:p>
            <a:pPr algn="ctr"/>
            <a:r>
              <a:rPr lang="en-US" sz="3200" dirty="0" smtClean="0"/>
              <a:t>The Importance of Teaching Steward Theology as Part of  Pastoral Preparation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51" y="1446992"/>
            <a:ext cx="8161028" cy="534174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/>
              <a:t>Key Questions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Why are we where we are today?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How </a:t>
            </a:r>
            <a:r>
              <a:rPr lang="en-US" sz="2800" dirty="0"/>
              <a:t>important is it that our pastors and leaders understand this </a:t>
            </a:r>
            <a:r>
              <a:rPr lang="en-US" sz="2800" dirty="0" smtClean="0"/>
              <a:t>theology if they are to have an Impact?</a:t>
            </a:r>
            <a:endParaRPr lang="en-US" sz="2800" dirty="0"/>
          </a:p>
          <a:p>
            <a:pPr marL="571500" indent="-457200">
              <a:buFont typeface="+mj-lt"/>
              <a:buAutoNum type="arabicPeriod"/>
            </a:pPr>
            <a:r>
              <a:rPr lang="en-US" sz="2800" dirty="0"/>
              <a:t>How important is it that they are equipped to lead their congregations on this journey?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/>
              <a:t>How critical is it that they are on this journey themselves?</a:t>
            </a:r>
            <a:endParaRPr lang="en-US" sz="24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How can we help ICETE institutions teach steward theology?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9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 err="1" smtClean="0"/>
              <a:t>www.thestewardsjourney.com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45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1318635"/>
          </a:xfrm>
        </p:spPr>
        <p:txBody>
          <a:bodyPr/>
          <a:lstStyle/>
          <a:p>
            <a:pPr algn="ctr"/>
            <a:r>
              <a:rPr lang="en-US" sz="3200" dirty="0" smtClean="0"/>
              <a:t>The Importance of Teaching Steward Theology as Part of  Pastoral Preparation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468"/>
            <a:ext cx="8014596" cy="4782532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Key Questions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How important is it that our pastors and leaders understand Steward Theology if they are to have an Impact?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How important is it that they are equipped to lead their congregations on the journey of becoming faithful stewards?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How critical is it that they are on this journey themselves?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65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1029998"/>
          </a:xfrm>
        </p:spPr>
        <p:txBody>
          <a:bodyPr/>
          <a:lstStyle/>
          <a:p>
            <a:pPr marL="114300" indent="0"/>
            <a:r>
              <a:rPr lang="en-US" sz="4000" dirty="0"/>
              <a:t>What is Steward Theology?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208"/>
            <a:ext cx="8014596" cy="4782532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God’s absolute ownership of all things</a:t>
            </a:r>
          </a:p>
          <a:p>
            <a:pPr lvl="1"/>
            <a:r>
              <a:rPr lang="en-US" dirty="0" smtClean="0"/>
              <a:t>Created us for whole relationships at four levels</a:t>
            </a:r>
          </a:p>
          <a:p>
            <a:pPr lvl="2"/>
            <a:r>
              <a:rPr lang="en-US" dirty="0" smtClean="0"/>
              <a:t>Our relationship to God</a:t>
            </a:r>
          </a:p>
          <a:p>
            <a:pPr lvl="2"/>
            <a:r>
              <a:rPr lang="en-US" dirty="0" smtClean="0"/>
              <a:t>Our relationship to our self</a:t>
            </a:r>
          </a:p>
          <a:p>
            <a:pPr lvl="2"/>
            <a:r>
              <a:rPr lang="en-US" dirty="0" smtClean="0"/>
              <a:t>Our relationship to our neighbor</a:t>
            </a:r>
          </a:p>
          <a:p>
            <a:pPr lvl="2"/>
            <a:r>
              <a:rPr lang="en-US" dirty="0" smtClean="0"/>
              <a:t>Our relationship to creation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In each relationship He created us to be stewards, caretakers in His name and for His purpose and glory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76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926089"/>
          </a:xfrm>
        </p:spPr>
        <p:txBody>
          <a:bodyPr/>
          <a:lstStyle/>
          <a:p>
            <a:pPr marL="114300" indent="0"/>
            <a:r>
              <a:rPr lang="en-US" sz="4000" dirty="0"/>
              <a:t>What is Steward Theology?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1754"/>
            <a:ext cx="8014596" cy="4782532"/>
          </a:xfrm>
        </p:spPr>
        <p:txBody>
          <a:bodyPr/>
          <a:lstStyle/>
          <a:p>
            <a:pPr marL="571500" indent="-457200">
              <a:buFont typeface="+mj-lt"/>
              <a:buAutoNum type="arabicPeriod" startAt="2"/>
            </a:pPr>
            <a:r>
              <a:rPr lang="en-US" sz="2400" dirty="0" smtClean="0"/>
              <a:t>God’s redemption of all things in Christ</a:t>
            </a:r>
          </a:p>
          <a:p>
            <a:pPr marL="114300" indent="0">
              <a:buNone/>
            </a:pPr>
            <a:endParaRPr lang="en-US" sz="2400" dirty="0" smtClean="0"/>
          </a:p>
          <a:p>
            <a:pPr marL="114300" indent="0">
              <a:buNone/>
            </a:pPr>
            <a:endParaRPr lang="en-US" sz="2400" dirty="0" smtClean="0"/>
          </a:p>
        </p:txBody>
      </p:sp>
      <p:pic>
        <p:nvPicPr>
          <p:cNvPr id="5" name="Picture 4" descr="Restored in Chr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6637" y="1881908"/>
            <a:ext cx="6950363" cy="537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38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1029998"/>
          </a:xfrm>
        </p:spPr>
        <p:txBody>
          <a:bodyPr/>
          <a:lstStyle/>
          <a:p>
            <a:pPr marL="114300" indent="0"/>
            <a:r>
              <a:rPr lang="en-US" sz="4000" dirty="0"/>
              <a:t>What is Steward Theology?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0208"/>
            <a:ext cx="8014596" cy="4782532"/>
          </a:xfrm>
        </p:spPr>
        <p:txBody>
          <a:bodyPr/>
          <a:lstStyle/>
          <a:p>
            <a:pPr marL="571500" indent="-457200">
              <a:buFont typeface="+mj-lt"/>
              <a:buAutoNum type="arabicPeriod" startAt="3"/>
            </a:pPr>
            <a:r>
              <a:rPr lang="en-US" sz="2400" dirty="0" smtClean="0"/>
              <a:t>One-Kingdom people</a:t>
            </a:r>
          </a:p>
          <a:p>
            <a:pPr lvl="1"/>
            <a:r>
              <a:rPr lang="en-US" dirty="0" smtClean="0"/>
              <a:t>Everything under God’s Lordship</a:t>
            </a:r>
          </a:p>
          <a:p>
            <a:pPr lvl="2"/>
            <a:r>
              <a:rPr lang="en-US" dirty="0" smtClean="0"/>
              <a:t>Our relationship with God</a:t>
            </a:r>
          </a:p>
          <a:p>
            <a:pPr lvl="2"/>
            <a:r>
              <a:rPr lang="en-US" dirty="0" smtClean="0"/>
              <a:t>Our self-image, awareness and confidence</a:t>
            </a:r>
          </a:p>
          <a:p>
            <a:pPr lvl="2"/>
            <a:r>
              <a:rPr lang="en-US" dirty="0" smtClean="0"/>
              <a:t>Our relationships with our neighbors, to love as God loves us</a:t>
            </a:r>
          </a:p>
          <a:p>
            <a:pPr lvl="2"/>
            <a:r>
              <a:rPr lang="en-US" dirty="0" smtClean="0"/>
              <a:t>To creation: our time, talents, resources, and creation itself</a:t>
            </a:r>
          </a:p>
          <a:p>
            <a:r>
              <a:rPr lang="en-US" dirty="0" smtClean="0"/>
              <a:t>For pastors this means</a:t>
            </a:r>
          </a:p>
          <a:p>
            <a:pPr lvl="2"/>
            <a:r>
              <a:rPr lang="en-US" dirty="0" smtClean="0"/>
              <a:t>Our congregations are His</a:t>
            </a:r>
          </a:p>
          <a:p>
            <a:pPr lvl="2"/>
            <a:r>
              <a:rPr lang="en-US" dirty="0" smtClean="0"/>
              <a:t>Our finances are His</a:t>
            </a:r>
          </a:p>
          <a:p>
            <a:pPr lvl="2"/>
            <a:r>
              <a:rPr lang="en-US" dirty="0" smtClean="0"/>
              <a:t>Our programs are His</a:t>
            </a:r>
          </a:p>
          <a:p>
            <a:pPr lvl="2"/>
            <a:r>
              <a:rPr lang="en-US" dirty="0" smtClean="0"/>
              <a:t>Our time as pastor is His</a:t>
            </a:r>
          </a:p>
          <a:p>
            <a:pPr lvl="2"/>
            <a:r>
              <a:rPr lang="en-US" dirty="0" smtClean="0"/>
              <a:t>Our future is His</a:t>
            </a:r>
          </a:p>
          <a:p>
            <a:pPr lvl="2"/>
            <a:endParaRPr lang="en-US" dirty="0" smtClean="0"/>
          </a:p>
          <a:p>
            <a:pPr marL="114300" indent="0">
              <a:buNone/>
            </a:pPr>
            <a:endParaRPr lang="en-US" sz="2400" dirty="0" smtClean="0"/>
          </a:p>
        </p:txBody>
      </p:sp>
      <p:pic>
        <p:nvPicPr>
          <p:cNvPr id="4" name="Picture 3" descr="surrender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61302" y="1443181"/>
            <a:ext cx="1539393" cy="11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502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983817"/>
          </a:xfrm>
        </p:spPr>
        <p:txBody>
          <a:bodyPr/>
          <a:lstStyle/>
          <a:p>
            <a:pPr marL="114300" indent="0"/>
            <a:r>
              <a:rPr lang="en-US" sz="4000" dirty="0"/>
              <a:t>What is Steward Theology?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456"/>
            <a:ext cx="8014596" cy="5287818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Font typeface="+mj-lt"/>
              <a:buAutoNum type="arabicPeriod" startAt="4"/>
            </a:pPr>
            <a:r>
              <a:rPr lang="en-US" sz="3000" dirty="0" smtClean="0"/>
              <a:t>We live in two kingdoms: God’s and ours</a:t>
            </a:r>
          </a:p>
          <a:p>
            <a:pPr lvl="1"/>
            <a:r>
              <a:rPr lang="en-US" sz="2400" dirty="0" smtClean="0"/>
              <a:t>In Eden we chose a kingdom for ourselves</a:t>
            </a:r>
          </a:p>
          <a:p>
            <a:r>
              <a:rPr lang="en-US" sz="2600" dirty="0" smtClean="0"/>
              <a:t>Three temptations:</a:t>
            </a:r>
          </a:p>
          <a:p>
            <a:pPr marL="1120140" lvl="2" indent="-342900">
              <a:buFont typeface="+mj-lt"/>
              <a:buAutoNum type="arabicParenR"/>
            </a:pPr>
            <a:r>
              <a:rPr lang="en-US" sz="2400" dirty="0" smtClean="0"/>
              <a:t>Trust in ourselves</a:t>
            </a:r>
          </a:p>
          <a:p>
            <a:pPr marL="1120140" lvl="2" indent="-342900">
              <a:buFont typeface="+mj-lt"/>
              <a:buAutoNum type="arabicParenR"/>
            </a:pPr>
            <a:r>
              <a:rPr lang="en-US" sz="2400" dirty="0" smtClean="0"/>
              <a:t>Take control ourselves</a:t>
            </a:r>
          </a:p>
          <a:p>
            <a:pPr marL="1120140" lvl="2" indent="-342900">
              <a:spcAft>
                <a:spcPts val="1200"/>
              </a:spcAft>
              <a:buFont typeface="+mj-lt"/>
              <a:buAutoNum type="arabicParenR"/>
            </a:pPr>
            <a:r>
              <a:rPr lang="en-US" sz="2400" dirty="0" smtClean="0"/>
              <a:t>Play the lord over our own kingdom (our church?)</a:t>
            </a:r>
          </a:p>
          <a:p>
            <a:r>
              <a:rPr lang="en-US" sz="2600" dirty="0" smtClean="0"/>
              <a:t>In this second kingdom we are rewarded with bondage</a:t>
            </a:r>
          </a:p>
          <a:p>
            <a:pPr marL="1120140" lvl="2" indent="-342900">
              <a:buFont typeface="+mj-lt"/>
              <a:buAutoNum type="arabicParenR"/>
            </a:pPr>
            <a:r>
              <a:rPr lang="en-US" sz="2400" dirty="0" smtClean="0"/>
              <a:t>Fear, stress, uncertainty, discouragement, anxiety, despair and depression all flow from our own thrones</a:t>
            </a:r>
          </a:p>
          <a:p>
            <a:pPr marL="1120140" lvl="2" indent="-342900">
              <a:buFont typeface="+mj-lt"/>
              <a:buAutoNum type="arabicParenR"/>
            </a:pPr>
            <a:r>
              <a:rPr lang="en-US" sz="2400" dirty="0" smtClean="0"/>
              <a:t>What we seek to own ends up owning us</a:t>
            </a:r>
          </a:p>
          <a:p>
            <a:pPr marL="1120140" lvl="2" indent="-342900">
              <a:buFont typeface="+mj-lt"/>
              <a:buAutoNum type="arabicParenR"/>
            </a:pPr>
            <a:r>
              <a:rPr lang="en-US" sz="2400" dirty="0" smtClean="0"/>
              <a:t>We become enslaved to all we call our own</a:t>
            </a:r>
          </a:p>
          <a:p>
            <a:pPr marL="1120140" lvl="2" indent="-342900">
              <a:buFont typeface="+mj-lt"/>
              <a:buAutoNum type="arabicParenR"/>
            </a:pPr>
            <a:r>
              <a:rPr lang="en-US" sz="2400" b="1" i="1" dirty="0" smtClean="0"/>
              <a:t>  If the enemy can’t make us unfaithful he will settle for making us ineffective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71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868362"/>
          </a:xfrm>
        </p:spPr>
        <p:txBody>
          <a:bodyPr/>
          <a:lstStyle/>
          <a:p>
            <a:pPr marL="114300" indent="0"/>
            <a:r>
              <a:rPr lang="en-US" sz="4000" dirty="0"/>
              <a:t>What is Steward Theology?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754"/>
            <a:ext cx="8014596" cy="5276882"/>
          </a:xfrm>
        </p:spPr>
        <p:txBody>
          <a:bodyPr/>
          <a:lstStyle/>
          <a:p>
            <a:pPr marL="571500" indent="-457200">
              <a:buFont typeface="+mj-lt"/>
              <a:buAutoNum type="arabicPeriod" startAt="5"/>
            </a:pPr>
            <a:r>
              <a:rPr lang="en-US" sz="2400" dirty="0" smtClean="0"/>
              <a:t>Steward Theology is introducing God’s people to the journey we are on from two-kingdom bondage to one-kingdom freedom</a:t>
            </a:r>
            <a:endParaRPr lang="en-US" sz="2400" dirty="0"/>
          </a:p>
          <a:p>
            <a:pPr lvl="1"/>
            <a:r>
              <a:rPr lang="en-US" sz="2400" dirty="0" smtClean="0"/>
              <a:t>Stepping off the thrones of our kingdoms and surrendering everything back to God</a:t>
            </a:r>
          </a:p>
          <a:p>
            <a:pPr lvl="1"/>
            <a:r>
              <a:rPr lang="en-US" sz="2400" dirty="0" smtClean="0"/>
              <a:t>Return to one-kingdom living</a:t>
            </a:r>
          </a:p>
          <a:p>
            <a:pPr lvl="1"/>
            <a:r>
              <a:rPr lang="en-US" sz="2400" dirty="0" smtClean="0"/>
              <a:t>The journey from one to the other = discipleship</a:t>
            </a:r>
          </a:p>
          <a:p>
            <a:pPr lvl="1"/>
            <a:r>
              <a:rPr lang="en-US" sz="2400" dirty="0" smtClean="0"/>
              <a:t>From bondage to freedom and joy</a:t>
            </a:r>
          </a:p>
          <a:p>
            <a:pPr lvl="1"/>
            <a:r>
              <a:rPr lang="en-US" sz="2400" dirty="0" smtClean="0"/>
              <a:t>All about lordship</a:t>
            </a:r>
            <a:r>
              <a:rPr lang="en-US" sz="2400" dirty="0"/>
              <a:t>,</a:t>
            </a:r>
            <a:r>
              <a:rPr lang="en-US" sz="2400" dirty="0" smtClean="0"/>
              <a:t> surrender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96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1318635"/>
          </a:xfrm>
        </p:spPr>
        <p:txBody>
          <a:bodyPr/>
          <a:lstStyle/>
          <a:p>
            <a:pPr algn="ctr"/>
            <a:r>
              <a:rPr lang="en-US" sz="3200" dirty="0" smtClean="0"/>
              <a:t>The Importance of Teaching Steward Theology as Part of  Pastoral Preparation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5468"/>
            <a:ext cx="8014596" cy="4782532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Key Questions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How important is it that our pastors and leaders understand this theology?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How important is it that they are equipped to lead their congregations on this journey?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 smtClean="0"/>
              <a:t>How critical is it that they are on this journey themselves?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14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6572" cy="1805898"/>
          </a:xfrm>
        </p:spPr>
        <p:txBody>
          <a:bodyPr/>
          <a:lstStyle/>
          <a:p>
            <a:pPr algn="ctr"/>
            <a:r>
              <a:rPr lang="en-US" sz="4000" dirty="0" smtClean="0"/>
              <a:t>The Importance of Teaching Steward Theology as Part of  Pastoral Preparation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836" y="2407946"/>
            <a:ext cx="8014596" cy="4782532"/>
          </a:xfrm>
        </p:spPr>
        <p:txBody>
          <a:bodyPr/>
          <a:lstStyle/>
          <a:p>
            <a:pPr marL="114300" indent="0">
              <a:buNone/>
            </a:pPr>
            <a:r>
              <a:rPr lang="en-US" sz="2800" dirty="0" smtClean="0"/>
              <a:t>Have we failed to teach steward theology as part of our preparation of pastor leaders?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800" dirty="0" smtClean="0"/>
              <a:t>ICETE/GGN 2014 Survey Results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63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246</TotalTime>
  <Words>849</Words>
  <Application>Microsoft Macintosh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Adjacency</vt:lpstr>
      <vt:lpstr>Document</vt:lpstr>
      <vt:lpstr>The Stewardship Crisis in Theological Education</vt:lpstr>
      <vt:lpstr>The Importance of Teaching Steward Theology as Part of  Pastoral Preparation</vt:lpstr>
      <vt:lpstr>What is Steward Theology?</vt:lpstr>
      <vt:lpstr>What is Steward Theology?</vt:lpstr>
      <vt:lpstr>What is Steward Theology?</vt:lpstr>
      <vt:lpstr>What is Steward Theology?</vt:lpstr>
      <vt:lpstr>What is Steward Theology?</vt:lpstr>
      <vt:lpstr>The Importance of Teaching Steward Theology as Part of  Pastoral Preparation</vt:lpstr>
      <vt:lpstr>The Importance of Teaching Steward Theology as Part of  Pastoral Preparation</vt:lpstr>
      <vt:lpstr>ICETE/GGN Survey Results </vt:lpstr>
      <vt:lpstr>ICETE/GGN Survey Results </vt:lpstr>
      <vt:lpstr>ICETE/GGN Survey Results </vt:lpstr>
      <vt:lpstr>ICETE/GGN Survey Results </vt:lpstr>
      <vt:lpstr>The Importance of Teaching Steward Theology as Part of  Pastoral Preparation</vt:lpstr>
      <vt:lpstr>The Importance of Teaching Steward Theology as Part of  Pastoral Preparation</vt:lpstr>
      <vt:lpstr>The Importance of Teaching Steward Theology as Part of  Pastoral Preparation</vt:lpstr>
      <vt:lpstr>Website </vt:lpstr>
    </vt:vector>
  </TitlesOfParts>
  <Company>Rodin Consulting,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Rodin</dc:creator>
  <cp:lastModifiedBy>Stefanii Ferenczi</cp:lastModifiedBy>
  <cp:revision>31</cp:revision>
  <dcterms:created xsi:type="dcterms:W3CDTF">2015-12-07T17:44:32Z</dcterms:created>
  <dcterms:modified xsi:type="dcterms:W3CDTF">2015-12-07T17:47:21Z</dcterms:modified>
</cp:coreProperties>
</file>